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2" r:id="rId4"/>
    <p:sldId id="277" r:id="rId5"/>
    <p:sldId id="278" r:id="rId6"/>
    <p:sldId id="259" r:id="rId7"/>
    <p:sldId id="273" r:id="rId8"/>
    <p:sldId id="280" r:id="rId9"/>
    <p:sldId id="261" r:id="rId10"/>
    <p:sldId id="263" r:id="rId11"/>
    <p:sldId id="279" r:id="rId12"/>
    <p:sldId id="260" r:id="rId13"/>
    <p:sldId id="281" r:id="rId14"/>
    <p:sldId id="287" r:id="rId15"/>
    <p:sldId id="275" r:id="rId16"/>
    <p:sldId id="290" r:id="rId17"/>
    <p:sldId id="282" r:id="rId18"/>
    <p:sldId id="283" r:id="rId19"/>
    <p:sldId id="292" r:id="rId20"/>
    <p:sldId id="266" r:id="rId21"/>
    <p:sldId id="26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Wildman" initials="EW" lastIdx="1" clrIdx="0">
    <p:extLst>
      <p:ext uri="{19B8F6BF-5375-455C-9EA6-DF929625EA0E}">
        <p15:presenceInfo xmlns:p15="http://schemas.microsoft.com/office/powerpoint/2012/main" userId="Emma Wild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0271D-6F4F-46BD-970A-19CA3268A47B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20E33-398F-4E7C-83D6-5BE2CCD9F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7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aim to: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Inspire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with the best the world has to offer whilst igniting a passion for learning, along with their enthusiasm and curiosity to explore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Challenge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so that they strive to achieve their best, and to think to remember.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Grow 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children so that they can converse, share in relationships and academically succeed beyond their time with us; being truly motivated by the successes and development they have made over time.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3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</a:t>
            </a:r>
            <a:r>
              <a:rPr lang="en-GB"/>
              <a:t>be</a:t>
            </a:r>
            <a:r>
              <a:rPr lang="en-GB" baseline="0"/>
              <a:t> awae that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6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7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0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3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0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3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1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office@Roundwood.buck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Teacher – </a:t>
            </a:r>
            <a:b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Year 5</a:t>
            </a:r>
            <a:endParaRPr lang="en-GB" b="1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5" y="3853543"/>
            <a:ext cx="21907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A31D27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Year 5 Team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 Trott- Class teacher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Williams- Teaching Assistant</a:t>
            </a:r>
          </a:p>
        </p:txBody>
      </p:sp>
    </p:spTree>
    <p:extLst>
      <p:ext uri="{BB962C8B-B14F-4D97-AF65-F5344CB8AC3E}">
        <p14:creationId xmlns:p14="http://schemas.microsoft.com/office/powerpoint/2010/main" val="359920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school values 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9012754" y="5058733"/>
            <a:ext cx="2881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We lead with nurture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30" y="1916299"/>
            <a:ext cx="10600339" cy="302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52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Marvellous Me </a:t>
            </a:r>
            <a:endParaRPr lang="en-GB" b="1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Informs parents about current learning and exciting opportunities in the classroom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Acts as a celebration platform where teachers share badges and thumbs up (house points)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Instant notifications for parents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Celebrated weekly in class assembly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Creates a year book, each year, for child to revisit </a:t>
            </a:r>
          </a:p>
        </p:txBody>
      </p:sp>
    </p:spTree>
    <p:extLst>
      <p:ext uri="{BB962C8B-B14F-4D97-AF65-F5344CB8AC3E}">
        <p14:creationId xmlns:p14="http://schemas.microsoft.com/office/powerpoint/2010/main" val="2759693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Teacher on the door, morning and afternoon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Fortnightly bulletin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Website calendar which you can subscribe to </a:t>
            </a:r>
          </a:p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Parentmail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Marvellous Me / Tapestry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Emails to class teacher via the office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Please refer to our Communication policy for more details: https://www.roundwood.bucks.sch.uk/policies</a:t>
            </a:r>
          </a:p>
        </p:txBody>
      </p:sp>
    </p:spTree>
    <p:extLst>
      <p:ext uri="{BB962C8B-B14F-4D97-AF65-F5344CB8AC3E}">
        <p14:creationId xmlns:p14="http://schemas.microsoft.com/office/powerpoint/2010/main" val="179035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Timetable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</a:rPr>
              <a:t>Insert Timetable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305DB52-E8F6-0B92-0CDA-90EBD189F2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254589"/>
              </p:ext>
            </p:extLst>
          </p:nvPr>
        </p:nvGraphicFramePr>
        <p:xfrm>
          <a:off x="335233" y="1290445"/>
          <a:ext cx="11607193" cy="55714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8148">
                  <a:extLst>
                    <a:ext uri="{9D8B030D-6E8A-4147-A177-3AD203B41FA5}">
                      <a16:colId xmlns:a16="http://schemas.microsoft.com/office/drawing/2014/main" val="3589895445"/>
                    </a:ext>
                  </a:extLst>
                </a:gridCol>
                <a:gridCol w="575104">
                  <a:extLst>
                    <a:ext uri="{9D8B030D-6E8A-4147-A177-3AD203B41FA5}">
                      <a16:colId xmlns:a16="http://schemas.microsoft.com/office/drawing/2014/main" val="677024990"/>
                    </a:ext>
                  </a:extLst>
                </a:gridCol>
                <a:gridCol w="65333">
                  <a:extLst>
                    <a:ext uri="{9D8B030D-6E8A-4147-A177-3AD203B41FA5}">
                      <a16:colId xmlns:a16="http://schemas.microsoft.com/office/drawing/2014/main" val="2569615999"/>
                    </a:ext>
                  </a:extLst>
                </a:gridCol>
                <a:gridCol w="595867">
                  <a:extLst>
                    <a:ext uri="{9D8B030D-6E8A-4147-A177-3AD203B41FA5}">
                      <a16:colId xmlns:a16="http://schemas.microsoft.com/office/drawing/2014/main" val="1666310930"/>
                    </a:ext>
                  </a:extLst>
                </a:gridCol>
                <a:gridCol w="900260">
                  <a:extLst>
                    <a:ext uri="{9D8B030D-6E8A-4147-A177-3AD203B41FA5}">
                      <a16:colId xmlns:a16="http://schemas.microsoft.com/office/drawing/2014/main" val="2635396280"/>
                    </a:ext>
                  </a:extLst>
                </a:gridCol>
                <a:gridCol w="695715">
                  <a:extLst>
                    <a:ext uri="{9D8B030D-6E8A-4147-A177-3AD203B41FA5}">
                      <a16:colId xmlns:a16="http://schemas.microsoft.com/office/drawing/2014/main" val="3153560628"/>
                    </a:ext>
                  </a:extLst>
                </a:gridCol>
                <a:gridCol w="689740">
                  <a:extLst>
                    <a:ext uri="{9D8B030D-6E8A-4147-A177-3AD203B41FA5}">
                      <a16:colId xmlns:a16="http://schemas.microsoft.com/office/drawing/2014/main" val="1871035018"/>
                    </a:ext>
                  </a:extLst>
                </a:gridCol>
                <a:gridCol w="1575812">
                  <a:extLst>
                    <a:ext uri="{9D8B030D-6E8A-4147-A177-3AD203B41FA5}">
                      <a16:colId xmlns:a16="http://schemas.microsoft.com/office/drawing/2014/main" val="1814771762"/>
                    </a:ext>
                  </a:extLst>
                </a:gridCol>
                <a:gridCol w="674610">
                  <a:extLst>
                    <a:ext uri="{9D8B030D-6E8A-4147-A177-3AD203B41FA5}">
                      <a16:colId xmlns:a16="http://schemas.microsoft.com/office/drawing/2014/main" val="2565030803"/>
                    </a:ext>
                  </a:extLst>
                </a:gridCol>
                <a:gridCol w="1017793">
                  <a:extLst>
                    <a:ext uri="{9D8B030D-6E8A-4147-A177-3AD203B41FA5}">
                      <a16:colId xmlns:a16="http://schemas.microsoft.com/office/drawing/2014/main" val="1331463968"/>
                    </a:ext>
                  </a:extLst>
                </a:gridCol>
                <a:gridCol w="686363">
                  <a:extLst>
                    <a:ext uri="{9D8B030D-6E8A-4147-A177-3AD203B41FA5}">
                      <a16:colId xmlns:a16="http://schemas.microsoft.com/office/drawing/2014/main" val="2508090605"/>
                    </a:ext>
                  </a:extLst>
                </a:gridCol>
                <a:gridCol w="686363">
                  <a:extLst>
                    <a:ext uri="{9D8B030D-6E8A-4147-A177-3AD203B41FA5}">
                      <a16:colId xmlns:a16="http://schemas.microsoft.com/office/drawing/2014/main" val="1052135898"/>
                    </a:ext>
                  </a:extLst>
                </a:gridCol>
                <a:gridCol w="298204">
                  <a:extLst>
                    <a:ext uri="{9D8B030D-6E8A-4147-A177-3AD203B41FA5}">
                      <a16:colId xmlns:a16="http://schemas.microsoft.com/office/drawing/2014/main" val="2690722489"/>
                    </a:ext>
                  </a:extLst>
                </a:gridCol>
                <a:gridCol w="782932">
                  <a:extLst>
                    <a:ext uri="{9D8B030D-6E8A-4147-A177-3AD203B41FA5}">
                      <a16:colId xmlns:a16="http://schemas.microsoft.com/office/drawing/2014/main" val="863976581"/>
                    </a:ext>
                  </a:extLst>
                </a:gridCol>
                <a:gridCol w="1114949">
                  <a:extLst>
                    <a:ext uri="{9D8B030D-6E8A-4147-A177-3AD203B41FA5}">
                      <a16:colId xmlns:a16="http://schemas.microsoft.com/office/drawing/2014/main" val="1365715336"/>
                    </a:ext>
                  </a:extLst>
                </a:gridCol>
              </a:tblGrid>
              <a:tr h="2926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9:00-9:10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9:10-9:30</a:t>
                      </a: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9:30-10:40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break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1400" dirty="0">
                        <a:latin typeface="Twinkl Cursive Looped" panose="02000000000000000000" pitchFamily="2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11:00-12:00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lunch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1:00-1:30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1:30-2:15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2:00 – 3:00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3:00-3:30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extLst>
                  <a:ext uri="{0D108BD9-81ED-4DB2-BD59-A6C34878D82A}">
                    <a16:rowId xmlns:a16="http://schemas.microsoft.com/office/drawing/2014/main" val="1975546437"/>
                  </a:ext>
                </a:extLst>
              </a:tr>
              <a:tr h="10837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Monday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Spellings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Mastering number</a:t>
                      </a:r>
                    </a:p>
                  </a:txBody>
                  <a:tcPr marL="39933" marR="39933" marT="0" marB="0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MATHS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Book club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Science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Science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Assembly/ Home Time </a:t>
                      </a:r>
                      <a:endParaRPr lang="en-GB" sz="1400" dirty="0">
                        <a:latin typeface="Twinkl Cursive Looped" panose="02000000000000000000" pitchFamily="2" charset="0"/>
                      </a:endParaRPr>
                    </a:p>
                  </a:txBody>
                  <a:tcPr marL="39933" marR="39933" marT="0" marB="0"/>
                </a:tc>
                <a:extLst>
                  <a:ext uri="{0D108BD9-81ED-4DB2-BD59-A6C34878D82A}">
                    <a16:rowId xmlns:a16="http://schemas.microsoft.com/office/drawing/2014/main" val="1200229342"/>
                  </a:ext>
                </a:extLst>
              </a:tr>
              <a:tr h="8710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Tuesday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Spellings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</a:txBody>
                  <a:tcPr marL="39933" marR="39933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Computing 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Class novel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Geography/ History </a:t>
                      </a: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PE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Assembly / Home time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extLst>
                  <a:ext uri="{0D108BD9-81ED-4DB2-BD59-A6C34878D82A}">
                    <a16:rowId xmlns:a16="http://schemas.microsoft.com/office/drawing/2014/main" val="1388303146"/>
                  </a:ext>
                </a:extLst>
              </a:tr>
              <a:tr h="8913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Wednesday 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Spellings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Mastering number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MATHS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Class novel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Spelling lesson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PSHE 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Assembly / Home time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extLst>
                  <a:ext uri="{0D108BD9-81ED-4DB2-BD59-A6C34878D82A}">
                    <a16:rowId xmlns:a16="http://schemas.microsoft.com/office/drawing/2014/main" val="517534498"/>
                  </a:ext>
                </a:extLst>
              </a:tr>
              <a:tr h="9107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Thursday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Spellings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Mastering number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MATHS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Class novel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RE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Spanish</a:t>
                      </a:r>
                    </a:p>
                  </a:txBody>
                  <a:tcPr marL="39933" marR="39933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P.E.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Assembly / Home time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extLst>
                  <a:ext uri="{0D108BD9-81ED-4DB2-BD59-A6C34878D82A}">
                    <a16:rowId xmlns:a16="http://schemas.microsoft.com/office/drawing/2014/main" val="864742978"/>
                  </a:ext>
                </a:extLst>
              </a:tr>
              <a:tr h="1171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Friday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marL="71755" marR="71755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Handwriting 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 gridSpan="2">
                  <a:txBody>
                    <a:bodyPr/>
                    <a:lstStyle/>
                    <a:p>
                      <a:pPr marL="71755" marR="71755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Mastering number</a:t>
                      </a:r>
                    </a:p>
                    <a:p>
                      <a:pPr marL="71755"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 vert="vert27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</a:rPr>
                        <a:t>MATHS</a:t>
                      </a:r>
                      <a:endParaRPr lang="en-GB" sz="140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Class novel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Art/ DT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Enrichment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</a:rPr>
                        <a:t>Assembly / Home time</a:t>
                      </a:r>
                      <a:endParaRPr lang="en-GB" sz="14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33" marR="39933" marT="0" marB="0"/>
                </a:tc>
                <a:extLst>
                  <a:ext uri="{0D108BD9-81ED-4DB2-BD59-A6C34878D82A}">
                    <a16:rowId xmlns:a16="http://schemas.microsoft.com/office/drawing/2014/main" val="38921187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2870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Curriculum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58B8B71-C782-981E-F6F3-C709763B0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A8C61B-F8B3-8E9A-F2C7-C57868895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023" y="1329582"/>
            <a:ext cx="10015953" cy="5496668"/>
          </a:xfrm>
          <a:prstGeom prst="rect">
            <a:avLst/>
          </a:prstGeom>
        </p:spPr>
      </p:pic>
      <p:pic>
        <p:nvPicPr>
          <p:cNvPr id="2049" name="Picture 15" descr="Roundwood Primary School">
            <a:extLst>
              <a:ext uri="{FF2B5EF4-FFF2-40B4-BE49-F238E27FC236}">
                <a16:creationId xmlns:a16="http://schemas.microsoft.com/office/drawing/2014/main" id="{6C0741B2-432A-4F35-B552-4CE80BD26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88" y="31750"/>
            <a:ext cx="655637" cy="66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71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Assessments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67188"/>
            <a:ext cx="10633364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Year 5 will sit PUMA and PIRA assessment papers each term </a:t>
            </a:r>
          </a:p>
          <a:p>
            <a:r>
              <a:rPr lang="en-GB" dirty="0">
                <a:solidFill>
                  <a:schemeClr val="bg1"/>
                </a:solidFill>
              </a:rPr>
              <a:t>Along with regularly, completing end of unit block assessments in Maths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56564" y="1465407"/>
            <a:ext cx="44265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294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Homework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056970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Numbots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/ T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Rockstars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HFW / Spellings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Children are able to change reading books throughout the week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Additional homework can be completed – by utilising our Dip and Do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Weekly homework will be on Learning By Question. This will be set and due on a Friday.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https://www.roundwood.bucks.sch.uk/homework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176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8" y="254289"/>
            <a:ext cx="6212898" cy="6174860"/>
          </a:xfrm>
          <a:prstGeom prst="rect">
            <a:avLst/>
          </a:prstGeom>
        </p:spPr>
      </p:pic>
      <p:pic>
        <p:nvPicPr>
          <p:cNvPr id="8" name="Picture 7" descr="C:\Users\Head\AppData\Local\Temp\Temp1_great-books-guide-poster-social-cards.zip\primary-social-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89250"/>
            <a:ext cx="4490171" cy="4039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749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Proposed Trips and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Solar Energy Farm </a:t>
            </a:r>
          </a:p>
          <a:p>
            <a:pPr marL="0" indent="0">
              <a:buNone/>
            </a:pPr>
            <a:r>
              <a:rPr lang="en-GB" dirty="0" err="1">
                <a:solidFill>
                  <a:schemeClr val="bg1"/>
                </a:solidFill>
              </a:rPr>
              <a:t>Bikeability</a:t>
            </a: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Camp at school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Space Centre </a:t>
            </a:r>
          </a:p>
        </p:txBody>
      </p:sp>
    </p:spTree>
    <p:extLst>
      <p:ext uri="{BB962C8B-B14F-4D97-AF65-F5344CB8AC3E}">
        <p14:creationId xmlns:p14="http://schemas.microsoft.com/office/powerpoint/2010/main" val="2353306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Start of day is 9:00am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End of day is 3:30pm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Wraparound care run by S4A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Breakfast club open from 7:30am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Afterschool club open until 6:00pm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To book a session in S4A breakfast club or after school club. Go to the S4A website and click on Roundwood school</a:t>
            </a:r>
          </a:p>
        </p:txBody>
      </p:sp>
    </p:spTree>
    <p:extLst>
      <p:ext uri="{BB962C8B-B14F-4D97-AF65-F5344CB8AC3E}">
        <p14:creationId xmlns:p14="http://schemas.microsoft.com/office/powerpoint/2010/main" val="1137222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toys to be brought in from home </a:t>
            </a:r>
          </a:p>
          <a:p>
            <a:r>
              <a:rPr lang="en-GB" sz="2800" dirty="0">
                <a:solidFill>
                  <a:schemeClr val="bg1"/>
                </a:solidFill>
                <a:cs typeface="Arial" panose="020B0604020202020204" pitchFamily="34" charset="0"/>
              </a:rPr>
              <a:t>Small Pencil Cases can be brought in containing colouring pencils and felt pens. Teacher’s discretion will be used on when they can be used.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Medical conditions / allergies must be detailed on a healthcare plan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anyone else is picking your child up, please e-mail or call the school office otherwise we will not be able to send your child home </a:t>
            </a:r>
          </a:p>
        </p:txBody>
      </p:sp>
    </p:spTree>
    <p:extLst>
      <p:ext uri="{BB962C8B-B14F-4D97-AF65-F5344CB8AC3E}">
        <p14:creationId xmlns:p14="http://schemas.microsoft.com/office/powerpoint/2010/main" val="3541192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&amp;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0" y="1531709"/>
            <a:ext cx="10515600" cy="482742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is on a  Tuesday and Thursday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send your child into school wearing their PE kit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make sure you child wears the correct uniform for PE, and not dress down clothes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13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sweatshirt or cardigan with school logo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Plain white polo shirt or plain white blouse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skirt/pinafore/trousers/shorts; traditional school style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short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White long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Red or grey tights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leather school shoes (not trainers)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and white gingham dress or playsuit </a:t>
            </a:r>
          </a:p>
          <a:p>
            <a:endParaRPr lang="en-GB" sz="51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All children require a water bottle and wellington boots/ outdoor shoes</a:t>
            </a:r>
            <a:endParaRPr lang="en-GB" sz="5100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0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 – Expectations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7463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Long hair / and or fringes must be tied back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Studs for pierced ears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other jewellery permitted (unless for religious reasons)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make up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nail varnish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extreme hair cuts e.g. mullets / close shaven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hair dye </a:t>
            </a:r>
          </a:p>
        </p:txBody>
      </p:sp>
    </p:spTree>
    <p:extLst>
      <p:ext uri="{BB962C8B-B14F-4D97-AF65-F5344CB8AC3E}">
        <p14:creationId xmlns:p14="http://schemas.microsoft.com/office/powerpoint/2010/main" val="2658025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Attendance – it really does matter!</a:t>
            </a:r>
          </a:p>
        </p:txBody>
      </p:sp>
      <p:pic>
        <p:nvPicPr>
          <p:cNvPr id="1026" name="Picture 2" descr="School Absence Data PDF - Silly School Education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02327"/>
            <a:ext cx="11942618" cy="54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69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from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Make sure your child arrives on time each morning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your child with reading, spelling and homework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Empty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bookbags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/ bags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Keep us informed of anything that may affect your child’s learning or happiness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Regularly check Marvellous Me,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Parentmail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and school calendar on the school website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Online safety </a:t>
            </a:r>
            <a:endParaRPr lang="en-GB" dirty="0">
              <a:latin typeface="Sassoon Primary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5625"/>
            <a:ext cx="5680363" cy="44089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Help us to keep your child ‘a child’ for as long as possible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Trends in behaviour show that children are far too aware of adult topics /language as a direst result of social media access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has a device or phone, please check it regularly</a:t>
            </a:r>
          </a:p>
        </p:txBody>
      </p:sp>
      <p:pic>
        <p:nvPicPr>
          <p:cNvPr id="2052" name="Picture 4" descr="Understanding Age Ratings - Own It - BB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3936"/>
            <a:ext cx="57150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782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/ Packed 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provided free of charge to all children up to Year 2. 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payable for Years 3 – 6 unless in receipt of Pupil Premium funding.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does not want a hot meal, you can provide them with a packed lunch.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your child to receive hot meals, please ensure you order from fresh start directly – information on the website </a:t>
            </a:r>
            <a:endParaRPr lang="en-GB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8241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Contact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 Gawcott,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to contact any member of staff please send to 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/>
              </a:rPr>
              <a:t>office@Roundwood.bucks.sch.uk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with FAO and Mrs Tattersfield will forward it to the correct member of staff for you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Alternatively, please call 01280 848306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01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12309</TotalTime>
  <Words>976</Words>
  <Application>Microsoft Office PowerPoint</Application>
  <PresentationFormat>Widescreen</PresentationFormat>
  <Paragraphs>202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Sassoon Primary Std</vt:lpstr>
      <vt:lpstr>Times New Roman</vt:lpstr>
      <vt:lpstr>Twinkl Cursive Looped</vt:lpstr>
      <vt:lpstr>Office Theme</vt:lpstr>
      <vt:lpstr>Meet the Teacher –  Year 5</vt:lpstr>
      <vt:lpstr>Meet the Year 5 Team</vt:lpstr>
      <vt:lpstr>Our school values </vt:lpstr>
      <vt:lpstr>Marvellous Me </vt:lpstr>
      <vt:lpstr>Communication </vt:lpstr>
      <vt:lpstr>Our Timetable </vt:lpstr>
      <vt:lpstr>Our Curriculum </vt:lpstr>
      <vt:lpstr>Assessments </vt:lpstr>
      <vt:lpstr>Homework  </vt:lpstr>
      <vt:lpstr>Reading </vt:lpstr>
      <vt:lpstr>Proposed Trips and Events </vt:lpstr>
      <vt:lpstr>Useful Information </vt:lpstr>
      <vt:lpstr>Useful Information</vt:lpstr>
      <vt:lpstr>PE &amp; Games</vt:lpstr>
      <vt:lpstr>Uniform</vt:lpstr>
      <vt:lpstr>Uniform – Expectations   </vt:lpstr>
      <vt:lpstr>Attendance – it really does matter!</vt:lpstr>
      <vt:lpstr>Support from home </vt:lpstr>
      <vt:lpstr>Online safety </vt:lpstr>
      <vt:lpstr>Hot meals / Packed lunches </vt:lpstr>
      <vt:lpstr>Contact us</vt:lpstr>
    </vt:vector>
  </TitlesOfParts>
  <Company>SchoolTST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Head</dc:creator>
  <cp:lastModifiedBy>Head Teacher</cp:lastModifiedBy>
  <cp:revision>52</cp:revision>
  <dcterms:created xsi:type="dcterms:W3CDTF">2022-09-06T13:09:57Z</dcterms:created>
  <dcterms:modified xsi:type="dcterms:W3CDTF">2025-11-24T12:06:29Z</dcterms:modified>
</cp:coreProperties>
</file>