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6"/>
  </p:notesMasterIdLst>
  <p:sldIdLst>
    <p:sldId id="256" r:id="rId5"/>
    <p:sldId id="257" r:id="rId6"/>
    <p:sldId id="272" r:id="rId7"/>
    <p:sldId id="277" r:id="rId8"/>
    <p:sldId id="278" r:id="rId9"/>
    <p:sldId id="259" r:id="rId10"/>
    <p:sldId id="273" r:id="rId11"/>
    <p:sldId id="287" r:id="rId12"/>
    <p:sldId id="263" r:id="rId13"/>
    <p:sldId id="260" r:id="rId14"/>
    <p:sldId id="281" r:id="rId15"/>
    <p:sldId id="261" r:id="rId16"/>
    <p:sldId id="279" r:id="rId17"/>
    <p:sldId id="280" r:id="rId18"/>
    <p:sldId id="276" r:id="rId19"/>
    <p:sldId id="283" r:id="rId20"/>
    <p:sldId id="275" r:id="rId21"/>
    <p:sldId id="290" r:id="rId22"/>
    <p:sldId id="282" r:id="rId23"/>
    <p:sldId id="266" r:id="rId24"/>
    <p:sldId id="271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 Wildman" initials="EW" lastIdx="1" clrIdx="0">
    <p:extLst>
      <p:ext uri="{19B8F6BF-5375-455C-9EA6-DF929625EA0E}">
        <p15:presenceInfo xmlns:p15="http://schemas.microsoft.com/office/powerpoint/2012/main" userId="Emma Wildma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1D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904332D-EC4A-42E3-9368-EAA1C1A81940}" v="22" dt="2025-11-20T14:54:20.39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1260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D0271D-6F4F-46BD-970A-19CA3268A47B}" type="datetimeFigureOut">
              <a:rPr lang="en-GB" smtClean="0"/>
              <a:t>22/11/2025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A20E33-398F-4E7C-83D6-5BE2CCD9FD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719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GB" sz="1200" b="1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aim to:</a:t>
            </a:r>
            <a:endParaRPr lang="en-GB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t"/>
            <a:r>
              <a:rPr lang="en-GB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fontAlgn="t"/>
            <a:r>
              <a:rPr lang="en-GB" sz="1200" b="1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Inspire</a:t>
            </a:r>
            <a:r>
              <a:rPr lang="en-GB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our children with the best the world has to offer whilst igniting a passion for learning, along with their enthusiasm and curiosity to explore</a:t>
            </a:r>
          </a:p>
          <a:p>
            <a:pPr fontAlgn="t"/>
            <a:r>
              <a:rPr lang="en-GB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fontAlgn="t"/>
            <a:r>
              <a:rPr lang="en-GB" sz="1200" b="1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Challenge</a:t>
            </a:r>
            <a:r>
              <a:rPr lang="en-GB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our children so that they strive to achieve their best, and to think to remember.</a:t>
            </a:r>
          </a:p>
          <a:p>
            <a:pPr fontAlgn="t"/>
            <a:r>
              <a:rPr lang="en-GB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fontAlgn="t"/>
            <a:r>
              <a:rPr lang="en-GB" sz="1200" b="1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Grow </a:t>
            </a:r>
            <a:r>
              <a:rPr lang="en-GB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our children so that they can converse, share in relationships and academically succeed beyond their time with us; being truly motivated by the successes and development they have made over time.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0E33-398F-4E7C-83D6-5BE2CCD9FD4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2302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Please be</a:t>
            </a:r>
            <a:r>
              <a:rPr lang="en-GB" baseline="0"/>
              <a:t> aware that attendance is monitored. If your child falls below 95% Mrs Handley will make contact with you to devise an attendance plan 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A20E33-398F-4E7C-83D6-5BE2CCD9FD41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540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261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94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373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22/11/2025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602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22/11/2025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25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22/11/2025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432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22/11/2025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188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22/11/2025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300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22/11/2025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030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763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EBCF-4AA0-45FD-8C41-4B7CCBED20B2}" type="datetimeFigureOut">
              <a:rPr lang="en-GB" smtClean="0"/>
              <a:t>22/11/2025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129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1D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2EBCF-4AA0-45FD-8C41-4B7CCBED20B2}" type="datetimeFigureOut">
              <a:rPr lang="en-GB" smtClean="0"/>
              <a:t>22/11/2025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1ADF8-7DE8-4ABD-98F1-1C1AB55818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09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primarysite-prod-sorted.s3.amazonaws.com/roundwood-primary-school-redesign/UploadedDocument/018ce376-38db-41c1-83c0-a86f0b5b2a63/communications-final.pdf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52499" y="1112838"/>
            <a:ext cx="10467975" cy="2387600"/>
          </a:xfrm>
        </p:spPr>
        <p:txBody>
          <a:bodyPr>
            <a:normAutofit fontScale="90000"/>
          </a:bodyPr>
          <a:lstStyle/>
          <a:p>
            <a:r>
              <a:rPr lang="en-GB" sz="8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Meet the Teacher  </a:t>
            </a:r>
            <a:br>
              <a:rPr lang="en-GB" sz="8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8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 2</a:t>
            </a:r>
            <a:r>
              <a:rPr lang="en-GB" sz="8800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886" y="3691618"/>
            <a:ext cx="2743200" cy="2862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230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A31D27"/>
          </a:solidFill>
        </p:spPr>
        <p:txBody>
          <a:bodyPr>
            <a:normAutofit/>
          </a:bodyPr>
          <a:lstStyle/>
          <a:p>
            <a:r>
              <a:rPr lang="en-GB" sz="6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Meet the Y2 Team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295275" y="1825625"/>
            <a:ext cx="11058525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600">
                <a:solidFill>
                  <a:schemeClr val="bg1"/>
                </a:solidFill>
                <a:latin typeface="Arial"/>
                <a:cs typeface="Arial"/>
              </a:rPr>
              <a:t>Mrs Thomson– Class teacher (3 day)</a:t>
            </a:r>
            <a:endParaRPr lang="en-US">
              <a:solidFill>
                <a:schemeClr val="bg1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r>
              <a:rPr lang="en-GB" sz="3600">
                <a:solidFill>
                  <a:schemeClr val="bg1"/>
                </a:solidFill>
                <a:latin typeface="Arial"/>
                <a:cs typeface="Arial"/>
              </a:rPr>
              <a:t>Mrs Readings - Class teacher (2 days)</a:t>
            </a:r>
            <a:endParaRPr lang="en-US">
              <a:solidFill>
                <a:schemeClr val="bg1"/>
              </a:solidFill>
              <a:ea typeface="Calibri"/>
              <a:cs typeface="Calibri"/>
            </a:endParaRPr>
          </a:p>
          <a:p>
            <a:r>
              <a:rPr lang="en-GB" sz="3600">
                <a:solidFill>
                  <a:schemeClr val="bg1"/>
                </a:solidFill>
                <a:latin typeface="Arial"/>
                <a:cs typeface="Arial"/>
              </a:rPr>
              <a:t>Mrs Back– Teaching Assistant </a:t>
            </a:r>
          </a:p>
          <a:p>
            <a:pPr marL="0" indent="0">
              <a:buNone/>
            </a:pPr>
            <a:r>
              <a:rPr lang="en-GB" sz="3600">
                <a:solidFill>
                  <a:schemeClr val="bg1"/>
                </a:solidFill>
                <a:latin typeface="Arial"/>
                <a:cs typeface="Arial"/>
              </a:rPr>
              <a:t> </a:t>
            </a:r>
          </a:p>
        </p:txBody>
      </p:sp>
      <p:pic>
        <p:nvPicPr>
          <p:cNvPr id="1030" name="Picture 6" descr="How building of an effective Team ...">
            <a:extLst>
              <a:ext uri="{FF2B5EF4-FFF2-40B4-BE49-F238E27FC236}">
                <a16:creationId xmlns:a16="http://schemas.microsoft.com/office/drawing/2014/main" id="{EFEE8088-0965-4305-BB35-F6AE9DDAD3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5300" y="4141470"/>
            <a:ext cx="3781425" cy="22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9203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125" y="193173"/>
            <a:ext cx="10515600" cy="1325563"/>
          </a:xfrm>
        </p:spPr>
        <p:txBody>
          <a:bodyPr>
            <a:normAutofit/>
          </a:bodyPr>
          <a:lstStyle/>
          <a:p>
            <a:r>
              <a:rPr lang="en-GB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 school values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355486" y="1613128"/>
            <a:ext cx="8542132" cy="4983744"/>
            <a:chOff x="1824934" y="1487189"/>
            <a:chExt cx="8542132" cy="4983744"/>
          </a:xfrm>
        </p:grpSpPr>
        <p:pic>
          <p:nvPicPr>
            <p:cNvPr id="6" name="Picture 5" descr="Screen Clippi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4934" y="3963626"/>
              <a:ext cx="8542132" cy="2507307"/>
            </a:xfrm>
            <a:prstGeom prst="rect">
              <a:avLst/>
            </a:prstGeom>
          </p:spPr>
        </p:pic>
        <p:pic>
          <p:nvPicPr>
            <p:cNvPr id="7" name="Picture 6" descr="Screen Clippi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1534" y="1487189"/>
              <a:ext cx="6588932" cy="2476437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 flipH="1">
            <a:off x="8229599" y="1886908"/>
            <a:ext cx="35813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Bradley Hand ITC" panose="03070402050302030203" pitchFamily="66" charset="0"/>
              </a:rPr>
              <a:t>We lead with nurture </a:t>
            </a:r>
          </a:p>
        </p:txBody>
      </p:sp>
    </p:spTree>
    <p:extLst>
      <p:ext uri="{BB962C8B-B14F-4D97-AF65-F5344CB8AC3E}">
        <p14:creationId xmlns:p14="http://schemas.microsoft.com/office/powerpoint/2010/main" val="24155283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Marvellous Me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0525" y="1825625"/>
            <a:ext cx="11525250" cy="4351338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Informs parents/carers about current learning and exciting opportunities in the classroom</a:t>
            </a:r>
          </a:p>
          <a:p>
            <a:r>
              <a:rPr lang="en-GB">
                <a:solidFill>
                  <a:schemeClr val="bg1"/>
                </a:solidFill>
              </a:rPr>
              <a:t>Acts as a celebration platform where teachers share badges and thumbs up </a:t>
            </a:r>
          </a:p>
          <a:p>
            <a:r>
              <a:rPr lang="en-GB">
                <a:solidFill>
                  <a:schemeClr val="bg1"/>
                </a:solidFill>
              </a:rPr>
              <a:t>Instant notifications to parents/carers </a:t>
            </a:r>
          </a:p>
          <a:p>
            <a:r>
              <a:rPr lang="en-GB">
                <a:solidFill>
                  <a:schemeClr val="bg1"/>
                </a:solidFill>
              </a:rPr>
              <a:t>Celebrated weekly in assembly </a:t>
            </a:r>
          </a:p>
          <a:p>
            <a:r>
              <a:rPr lang="en-GB">
                <a:solidFill>
                  <a:schemeClr val="bg1"/>
                </a:solidFill>
              </a:rPr>
              <a:t>Creates a year book, each year, for child to revisit </a:t>
            </a:r>
          </a:p>
          <a:p>
            <a:r>
              <a:rPr lang="en-GB">
                <a:solidFill>
                  <a:schemeClr val="bg1"/>
                </a:solidFill>
              </a:rPr>
              <a:t>Will send reminders on here for whole class</a:t>
            </a:r>
          </a:p>
        </p:txBody>
      </p:sp>
      <p:pic>
        <p:nvPicPr>
          <p:cNvPr id="2052" name="Picture 4" descr="Home - MarvellousMe">
            <a:extLst>
              <a:ext uri="{FF2B5EF4-FFF2-40B4-BE49-F238E27FC236}">
                <a16:creationId xmlns:a16="http://schemas.microsoft.com/office/drawing/2014/main" id="{E9928615-5B32-4CE1-A448-6310CA5EB2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4925" y="3787775"/>
            <a:ext cx="2790825" cy="279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9693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524" y="365125"/>
            <a:ext cx="10963276" cy="1325563"/>
          </a:xfrm>
        </p:spPr>
        <p:txBody>
          <a:bodyPr>
            <a:normAutofit/>
          </a:bodyPr>
          <a:lstStyle/>
          <a:p>
            <a:r>
              <a:rPr lang="en-GB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6225" y="1825625"/>
            <a:ext cx="11077575" cy="4351338"/>
          </a:xfrm>
        </p:spPr>
        <p:txBody>
          <a:bodyPr>
            <a:normAutofit fontScale="85000" lnSpcReduction="20000"/>
          </a:bodyPr>
          <a:lstStyle/>
          <a:p>
            <a:r>
              <a:rPr lang="en-GB" sz="3500">
                <a:solidFill>
                  <a:schemeClr val="bg1"/>
                </a:solidFill>
              </a:rPr>
              <a:t>Teacher on the door, morning and afternoon </a:t>
            </a:r>
          </a:p>
          <a:p>
            <a:r>
              <a:rPr lang="en-GB" sz="3500">
                <a:solidFill>
                  <a:schemeClr val="bg1"/>
                </a:solidFill>
              </a:rPr>
              <a:t>Fortnightly bulletin </a:t>
            </a:r>
          </a:p>
          <a:p>
            <a:r>
              <a:rPr lang="en-GB" sz="3500">
                <a:solidFill>
                  <a:schemeClr val="bg1"/>
                </a:solidFill>
              </a:rPr>
              <a:t>Website calendar which you can subscribe to </a:t>
            </a:r>
          </a:p>
          <a:p>
            <a:r>
              <a:rPr lang="en-GB" sz="3500" err="1">
                <a:solidFill>
                  <a:schemeClr val="bg1"/>
                </a:solidFill>
              </a:rPr>
              <a:t>Parentmail</a:t>
            </a:r>
            <a:endParaRPr lang="en-GB" sz="3500">
              <a:solidFill>
                <a:schemeClr val="bg1"/>
              </a:solidFill>
            </a:endParaRPr>
          </a:p>
          <a:p>
            <a:r>
              <a:rPr lang="en-GB" sz="3500">
                <a:solidFill>
                  <a:schemeClr val="bg1"/>
                </a:solidFill>
              </a:rPr>
              <a:t>Marvellous Me</a:t>
            </a:r>
          </a:p>
          <a:p>
            <a:r>
              <a:rPr lang="en-GB" sz="3500">
                <a:solidFill>
                  <a:schemeClr val="bg1"/>
                </a:solidFill>
              </a:rPr>
              <a:t>You can send emails to class teacher via the office </a:t>
            </a:r>
          </a:p>
          <a:p>
            <a:endParaRPr lang="en-GB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>
                <a:solidFill>
                  <a:schemeClr val="bg1"/>
                </a:solidFill>
              </a:rPr>
              <a:t>Refer to communication policy </a:t>
            </a:r>
            <a:r>
              <a:rPr lang="en-GB">
                <a:solidFill>
                  <a:schemeClr val="bg1"/>
                </a:solidFill>
                <a:hlinkClick r:id="rId2"/>
              </a:rPr>
              <a:t>https://primarysite-prod-sorted.s3.amazonaws.com/roundwood-primary-school-redesign/UploadedDocument/018ce376-38db-41c1-83c0-a86f0b5b2a63/communications-final.pdf</a:t>
            </a:r>
            <a:endParaRPr lang="en-GB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>
              <a:solidFill>
                <a:schemeClr val="bg1"/>
              </a:solidFill>
            </a:endParaRPr>
          </a:p>
        </p:txBody>
      </p:sp>
      <p:pic>
        <p:nvPicPr>
          <p:cNvPr id="3076" name="Picture 4" descr="CEO Dan Costa | OPS Security ...">
            <a:extLst>
              <a:ext uri="{FF2B5EF4-FFF2-40B4-BE49-F238E27FC236}">
                <a16:creationId xmlns:a16="http://schemas.microsoft.com/office/drawing/2014/main" id="{7BF31C4E-88A1-49BF-82E8-2FF8F4649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236" y="365125"/>
            <a:ext cx="3800240" cy="252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03555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025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 Timetable </a:t>
            </a:r>
          </a:p>
        </p:txBody>
      </p:sp>
      <p:pic>
        <p:nvPicPr>
          <p:cNvPr id="5" name="Picture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906271EA-7A83-5967-1ABA-41F6E374C90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779" t="24985" r="19717" b="9454"/>
          <a:stretch>
            <a:fillRect/>
          </a:stretch>
        </p:blipFill>
        <p:spPr>
          <a:xfrm>
            <a:off x="1480868" y="1107694"/>
            <a:ext cx="8620602" cy="5342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8700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-82550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 Curriculum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9282" y="857676"/>
            <a:ext cx="9184711" cy="5891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71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 &amp; Games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184" y="2169885"/>
            <a:ext cx="11765542" cy="4322990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 is on a Tuesday and a Friday </a:t>
            </a:r>
          </a:p>
          <a:p>
            <a:pPr marL="0" indent="0">
              <a:buNone/>
            </a:pPr>
            <a:endParaRPr lang="en-GB" sz="36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 to come dressed in their PE Kit on both days</a:t>
            </a:r>
          </a:p>
          <a:p>
            <a:pPr marL="0" indent="0">
              <a:buNone/>
            </a:pPr>
            <a:endParaRPr lang="en-GB" sz="36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make sure they wear the correct uniform for PE, and not dress down clothes</a:t>
            </a:r>
          </a:p>
          <a:p>
            <a:pPr marL="0" indent="0">
              <a:buNone/>
            </a:pPr>
            <a:endParaRPr lang="en-GB" sz="20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Top 26 Fun PE Games for Kids - MentalUP">
            <a:extLst>
              <a:ext uri="{FF2B5EF4-FFF2-40B4-BE49-F238E27FC236}">
                <a16:creationId xmlns:a16="http://schemas.microsoft.com/office/drawing/2014/main" id="{11465867-8D7C-4B11-A2C3-210078B1E6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4026" y="88900"/>
            <a:ext cx="2679700" cy="267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15135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5" y="428851"/>
            <a:ext cx="10515600" cy="1325563"/>
          </a:xfrm>
        </p:spPr>
        <p:txBody>
          <a:bodyPr>
            <a:normAutofit/>
          </a:bodyPr>
          <a:lstStyle/>
          <a:p>
            <a:r>
              <a:rPr lang="en-GB" sz="6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Reading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6508" y="254289"/>
            <a:ext cx="6212898" cy="6174860"/>
          </a:xfrm>
          <a:prstGeom prst="rect">
            <a:avLst/>
          </a:prstGeom>
        </p:spPr>
      </p:pic>
      <p:pic>
        <p:nvPicPr>
          <p:cNvPr id="8" name="Picture 7" descr="C:\Users\Head\AppData\Local\Temp\Temp1_great-books-guide-poster-social-cards.zip\primary-social-squar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2039969"/>
            <a:ext cx="4490171" cy="40398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17493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365125"/>
            <a:ext cx="6315075" cy="1325563"/>
          </a:xfrm>
        </p:spPr>
        <p:txBody>
          <a:bodyPr>
            <a:normAutofit/>
          </a:bodyPr>
          <a:lstStyle/>
          <a:p>
            <a:r>
              <a:rPr lang="en-GB" sz="5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Useful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925" y="1825624"/>
            <a:ext cx="11791950" cy="4803775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 of day is 8:45am</a:t>
            </a:r>
          </a:p>
          <a:p>
            <a:r>
              <a:rPr lang="en-GB"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 of day is 3:15pm</a:t>
            </a:r>
          </a:p>
          <a:p>
            <a:r>
              <a:rPr lang="en-GB"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Wraparound care run by S4A </a:t>
            </a:r>
          </a:p>
          <a:p>
            <a:r>
              <a:rPr lang="en-GB"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Breakfast club open from 7:30am </a:t>
            </a:r>
          </a:p>
          <a:p>
            <a:r>
              <a:rPr lang="en-GB"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Afterschool club open until 6:00pm</a:t>
            </a:r>
          </a:p>
          <a:p>
            <a:pPr marL="0" indent="0">
              <a:buNone/>
            </a:pPr>
            <a:r>
              <a:rPr lang="en-GB" sz="32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book a session in S4A breakfast club or after school club. </a:t>
            </a:r>
          </a:p>
          <a:p>
            <a:pPr marL="0" indent="0">
              <a:buNone/>
            </a:pPr>
            <a:r>
              <a:rPr lang="en-GB" sz="32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 to the S4A website and click on Roundwood school</a:t>
            </a:r>
          </a:p>
        </p:txBody>
      </p:sp>
      <p:pic>
        <p:nvPicPr>
          <p:cNvPr id="2052" name="Picture 4" descr="Cartoon Clock Images – Browse 109,705 Stock Photos, Vectors, and Video |  Adobe Stock">
            <a:extLst>
              <a:ext uri="{FF2B5EF4-FFF2-40B4-BE49-F238E27FC236}">
                <a16:creationId xmlns:a16="http://schemas.microsoft.com/office/drawing/2014/main" id="{A51D2435-E211-41B5-8F8B-802F9E62C2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4349" y="365125"/>
            <a:ext cx="2206625" cy="220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7222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1950" y="365125"/>
            <a:ext cx="7048500" cy="1325563"/>
          </a:xfrm>
        </p:spPr>
        <p:txBody>
          <a:bodyPr>
            <a:normAutofit/>
          </a:bodyPr>
          <a:lstStyle/>
          <a:p>
            <a:r>
              <a:rPr lang="en-GB" sz="5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Useful Information 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9075" y="1825624"/>
            <a:ext cx="11677650" cy="488473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Book bags – rucksacks are not permitted </a:t>
            </a:r>
          </a:p>
          <a:p>
            <a:pPr marL="0" indent="0">
              <a:buNone/>
            </a:pPr>
            <a:endParaRPr lang="en-GB" sz="36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600">
                <a:solidFill>
                  <a:schemeClr val="bg1"/>
                </a:solidFill>
                <a:latin typeface="Arial"/>
                <a:cs typeface="Arial"/>
              </a:rPr>
              <a:t>No toys or stationery to be brought in from home</a:t>
            </a:r>
          </a:p>
          <a:p>
            <a:pPr marL="0" indent="0">
              <a:buNone/>
            </a:pPr>
            <a:r>
              <a:rPr lang="en-GB"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conditions / allergies must be detailed on a healthcare plan </a:t>
            </a:r>
          </a:p>
          <a:p>
            <a:endParaRPr lang="en-GB" sz="36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anyone else is picking your child up, please e-mail or call the school office to inform us</a:t>
            </a:r>
          </a:p>
        </p:txBody>
      </p:sp>
      <p:pic>
        <p:nvPicPr>
          <p:cNvPr id="1026" name="Picture 2" descr="Backpack drawing, Backpacks, Drawing bag">
            <a:extLst>
              <a:ext uri="{FF2B5EF4-FFF2-40B4-BE49-F238E27FC236}">
                <a16:creationId xmlns:a16="http://schemas.microsoft.com/office/drawing/2014/main" id="{F38E87F3-5644-491B-A755-AB7943FDF3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147638"/>
            <a:ext cx="2143125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11928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1475" y="365125"/>
            <a:ext cx="10982325" cy="1325563"/>
          </a:xfrm>
        </p:spPr>
        <p:txBody>
          <a:bodyPr/>
          <a:lstStyle/>
          <a:p>
            <a:r>
              <a:rPr lang="en-GB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Homework – KS1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50" y="1690687"/>
            <a:ext cx="11706225" cy="487680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 err="1">
                <a:solidFill>
                  <a:schemeClr val="bg1"/>
                </a:solidFill>
                <a:latin typeface="Arial"/>
                <a:cs typeface="Arial"/>
              </a:rPr>
              <a:t>Numbots</a:t>
            </a:r>
            <a:r>
              <a:rPr lang="en-GB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</a:p>
          <a:p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Arial"/>
                <a:cs typeface="Arial"/>
              </a:rPr>
              <a:t>Reading 4 x a week </a:t>
            </a:r>
          </a:p>
          <a:p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Arial"/>
                <a:cs typeface="Arial"/>
              </a:rPr>
              <a:t>HFW / Spellings </a:t>
            </a:r>
            <a:r>
              <a:rPr lang="en-GB" sz="2400" dirty="0">
                <a:solidFill>
                  <a:schemeClr val="bg1"/>
                </a:solidFill>
                <a:latin typeface="Arial"/>
                <a:cs typeface="Arial"/>
              </a:rPr>
              <a:t>(Half termly tests sent home for families to work on the errors)</a:t>
            </a:r>
          </a:p>
          <a:p>
            <a:endParaRPr lang="en-GB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Arial"/>
                <a:cs typeface="Arial"/>
              </a:rPr>
              <a:t>Reading diaries will be checked </a:t>
            </a:r>
            <a:r>
              <a:rPr lang="en-GB" b="1" dirty="0">
                <a:solidFill>
                  <a:schemeClr val="bg1"/>
                </a:solidFill>
                <a:latin typeface="Arial"/>
                <a:cs typeface="Arial"/>
              </a:rPr>
              <a:t>once a week </a:t>
            </a:r>
            <a:r>
              <a:rPr lang="en-GB" sz="2000" b="1" dirty="0">
                <a:solidFill>
                  <a:schemeClr val="bg1"/>
                </a:solidFill>
                <a:latin typeface="Arial"/>
                <a:cs typeface="Arial"/>
              </a:rPr>
              <a:t>(</a:t>
            </a:r>
            <a:r>
              <a:rPr lang="en-GB" sz="2000" dirty="0">
                <a:solidFill>
                  <a:schemeClr val="bg1"/>
                </a:solidFill>
                <a:latin typeface="Arial"/>
                <a:cs typeface="Arial"/>
              </a:rPr>
              <a:t>children will be encouraged to change their own books as the year progresses)</a:t>
            </a:r>
          </a:p>
          <a:p>
            <a:endParaRPr lang="en-GB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Arial"/>
                <a:cs typeface="Arial"/>
              </a:rPr>
              <a:t>Additional homework can be completed – by utilising our Dip and Do </a:t>
            </a:r>
          </a:p>
        </p:txBody>
      </p:sp>
      <p:pic>
        <p:nvPicPr>
          <p:cNvPr id="5122" name="Picture 2" descr="7,500+ Boy Homework Stock Illustrations, Royalty-Free Vector Graphics &amp;  Clip Art - iStock | Middle school boy homework, Boy homework overhead, Boy  homework laptop">
            <a:extLst>
              <a:ext uri="{FF2B5EF4-FFF2-40B4-BE49-F238E27FC236}">
                <a16:creationId xmlns:a16="http://schemas.microsoft.com/office/drawing/2014/main" id="{442344F2-503F-4111-BA82-7C8F1A84C5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8775" y="290511"/>
            <a:ext cx="2190750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1764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Proposed Trips and Events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" y="1705065"/>
            <a:ext cx="11963400" cy="501823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4000" b="1" u="sng" dirty="0">
                <a:solidFill>
                  <a:schemeClr val="bg1"/>
                </a:solidFill>
              </a:rPr>
              <a:t>Autumn Term: </a:t>
            </a:r>
            <a:r>
              <a:rPr lang="en-GB" sz="4000" dirty="0">
                <a:solidFill>
                  <a:schemeClr val="bg1"/>
                </a:solidFill>
              </a:rPr>
              <a:t>Giant Journeys VR Space Experience estimated cost £4</a:t>
            </a: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4000" b="1" u="sng" dirty="0">
                <a:solidFill>
                  <a:schemeClr val="bg1"/>
                </a:solidFill>
              </a:rPr>
              <a:t>Summer Term 1: </a:t>
            </a:r>
            <a:r>
              <a:rPr lang="en-GB" sz="4000" dirty="0">
                <a:solidFill>
                  <a:schemeClr val="bg1"/>
                </a:solidFill>
              </a:rPr>
              <a:t>History off the Page - Florence </a:t>
            </a:r>
            <a:r>
              <a:rPr lang="en-GB" sz="4000">
                <a:solidFill>
                  <a:schemeClr val="bg1"/>
                </a:solidFill>
              </a:rPr>
              <a:t>Nightingale day (In school) estimated cost £23. </a:t>
            </a:r>
            <a:endParaRPr lang="en-GB" sz="4000">
              <a:solidFill>
                <a:schemeClr val="bg1"/>
              </a:solidFill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4000" b="1" u="sng" dirty="0">
                <a:solidFill>
                  <a:schemeClr val="bg1"/>
                </a:solidFill>
              </a:rPr>
              <a:t>Summer Term 2: </a:t>
            </a:r>
            <a:r>
              <a:rPr lang="en-GB" sz="4000" dirty="0">
                <a:solidFill>
                  <a:schemeClr val="bg1"/>
                </a:solidFill>
              </a:rPr>
              <a:t>Stowe Gardens – End of year treat, </a:t>
            </a:r>
            <a:r>
              <a:rPr lang="en-GB" sz="4000">
                <a:solidFill>
                  <a:schemeClr val="bg1"/>
                </a:solidFill>
              </a:rPr>
              <a:t>watercolour painting and team games estimated cost £3.</a:t>
            </a:r>
            <a:endParaRPr lang="en-GB" sz="4000">
              <a:solidFill>
                <a:schemeClr val="bg1"/>
              </a:solidFill>
              <a:ea typeface="Calibri"/>
              <a:cs typeface="Calibri"/>
            </a:endParaRPr>
          </a:p>
        </p:txBody>
      </p:sp>
      <p:pic>
        <p:nvPicPr>
          <p:cNvPr id="3074" name="Picture 2" descr="School bus field trip cartoon. Cartoon of yellow School bus traveling on a school  trip. Vector available. Stock Vector | Adobe Stock">
            <a:extLst>
              <a:ext uri="{FF2B5EF4-FFF2-40B4-BE49-F238E27FC236}">
                <a16:creationId xmlns:a16="http://schemas.microsoft.com/office/drawing/2014/main" id="{054990F8-7F61-4DA9-AE7A-497A3C7553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1839" y="133350"/>
            <a:ext cx="2205861" cy="155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33065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764" y="420326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426" y="1867187"/>
            <a:ext cx="6153150" cy="47336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b="1">
                <a:solidFill>
                  <a:schemeClr val="bg1"/>
                </a:solidFill>
              </a:rPr>
              <a:t>Optional SATS in Summer 2</a:t>
            </a:r>
          </a:p>
          <a:p>
            <a:pPr marL="0" indent="0">
              <a:buNone/>
            </a:pPr>
            <a:endParaRPr lang="en-GB" sz="3600" b="1">
              <a:solidFill>
                <a:schemeClr val="bg1"/>
              </a:solidFill>
            </a:endParaRPr>
          </a:p>
          <a:p>
            <a:r>
              <a:rPr lang="en-GB" sz="3600">
                <a:solidFill>
                  <a:schemeClr val="bg1"/>
                </a:solidFill>
              </a:rPr>
              <a:t>Reading paper x 2</a:t>
            </a:r>
          </a:p>
          <a:p>
            <a:r>
              <a:rPr lang="en-GB" sz="3600">
                <a:solidFill>
                  <a:schemeClr val="bg1"/>
                </a:solidFill>
              </a:rPr>
              <a:t>Maths paper x 2</a:t>
            </a:r>
          </a:p>
          <a:p>
            <a:r>
              <a:rPr lang="en-GB" sz="3600">
                <a:solidFill>
                  <a:schemeClr val="bg1"/>
                </a:solidFill>
              </a:rPr>
              <a:t>SPAG x 1 </a:t>
            </a:r>
          </a:p>
          <a:p>
            <a:endParaRPr lang="en-GB">
              <a:solidFill>
                <a:schemeClr val="bg1"/>
              </a:solidFill>
            </a:endParaRPr>
          </a:p>
          <a:p>
            <a:endParaRPr lang="en-GB">
              <a:solidFill>
                <a:schemeClr val="bg1"/>
              </a:solidFill>
            </a:endParaRPr>
          </a:p>
          <a:p>
            <a:endParaRPr lang="en-GB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756564" y="1465407"/>
            <a:ext cx="442652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>
                <a:solidFill>
                  <a:srgbClr val="FFFF00"/>
                </a:solidFill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>
              <a:solidFill>
                <a:srgbClr val="FFFF00"/>
              </a:solidFill>
            </a:endParaRPr>
          </a:p>
          <a:p>
            <a:endParaRPr lang="en-GB"/>
          </a:p>
        </p:txBody>
      </p:sp>
      <p:pic>
        <p:nvPicPr>
          <p:cNvPr id="4098" name="Picture 2" descr="Assessment Clipart Images | Free Download | PNG Transparent Background -  Pngtree">
            <a:extLst>
              <a:ext uri="{FF2B5EF4-FFF2-40B4-BE49-F238E27FC236}">
                <a16:creationId xmlns:a16="http://schemas.microsoft.com/office/drawing/2014/main" id="{EF20AFDC-4E75-4F0E-BCAF-F61411DD0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1426" y="2036835"/>
            <a:ext cx="4171950" cy="417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62942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906384" cy="1325563"/>
          </a:xfrm>
        </p:spPr>
        <p:txBody>
          <a:bodyPr/>
          <a:lstStyle/>
          <a:p>
            <a:r>
              <a:rPr lang="en-GB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GB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915" y="2861324"/>
            <a:ext cx="11844170" cy="373679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All behaviour incidents are reported on our CPOMS behaviour system </a:t>
            </a:r>
          </a:p>
          <a:p>
            <a:r>
              <a:rPr lang="en-GB" sz="3600" dirty="0">
                <a:solidFill>
                  <a:schemeClr val="bg1"/>
                </a:solidFill>
              </a:rPr>
              <a:t>Any physical incidents and swearing will receive a call home</a:t>
            </a:r>
          </a:p>
          <a:p>
            <a:pPr marL="0" indent="0">
              <a:buNone/>
            </a:pPr>
            <a:r>
              <a:rPr lang="en-GB" sz="36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3074" name="Picture 2" descr="Bad Kids Cartoon Images – Browse 16,452 ...">
            <a:extLst>
              <a:ext uri="{FF2B5EF4-FFF2-40B4-BE49-F238E27FC236}">
                <a16:creationId xmlns:a16="http://schemas.microsoft.com/office/drawing/2014/main" id="{E06BE567-80AE-4BDA-9B0A-4CDFE51C8C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540" y="259877"/>
            <a:ext cx="3672840" cy="2444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13432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423212" cy="1700343"/>
          </a:xfrm>
        </p:spPr>
        <p:txBody>
          <a:bodyPr>
            <a:normAutofit/>
          </a:bodyPr>
          <a:lstStyle/>
          <a:p>
            <a:r>
              <a:rPr lang="en-GB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Home support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844" y="2726169"/>
            <a:ext cx="11854311" cy="3868941"/>
          </a:xfrm>
        </p:spPr>
        <p:txBody>
          <a:bodyPr>
            <a:normAutofit fontScale="92500"/>
          </a:bodyPr>
          <a:lstStyle/>
          <a:p>
            <a:r>
              <a:rPr lang="en-GB" sz="4000">
                <a:solidFill>
                  <a:schemeClr val="bg1"/>
                </a:solidFill>
              </a:rPr>
              <a:t>Make sure your child arrives on time each morning </a:t>
            </a:r>
          </a:p>
          <a:p>
            <a:r>
              <a:rPr lang="en-GB" sz="4000">
                <a:solidFill>
                  <a:schemeClr val="bg1"/>
                </a:solidFill>
              </a:rPr>
              <a:t>Support your child with reading, spelling and homework </a:t>
            </a:r>
          </a:p>
          <a:p>
            <a:r>
              <a:rPr lang="en-GB" sz="4000">
                <a:solidFill>
                  <a:schemeClr val="bg1"/>
                </a:solidFill>
              </a:rPr>
              <a:t>Regularly check and empty bookbags / bags </a:t>
            </a:r>
          </a:p>
          <a:p>
            <a:r>
              <a:rPr lang="en-GB" sz="4000">
                <a:solidFill>
                  <a:schemeClr val="bg1"/>
                </a:solidFill>
              </a:rPr>
              <a:t>Keep us informed of anything that may affect your child’s learning or happiness </a:t>
            </a:r>
          </a:p>
          <a:p>
            <a:r>
              <a:rPr lang="en-GB" sz="4000">
                <a:solidFill>
                  <a:schemeClr val="bg1"/>
                </a:solidFill>
              </a:rPr>
              <a:t>Regularly check Marvellous Me/Parentmail/School calendar</a:t>
            </a:r>
            <a:endParaRPr lang="en-GB" sz="3200">
              <a:solidFill>
                <a:schemeClr val="bg1"/>
              </a:solidFill>
            </a:endParaRPr>
          </a:p>
        </p:txBody>
      </p:sp>
      <p:pic>
        <p:nvPicPr>
          <p:cNvPr id="5122" name="Picture 2" descr="Cartoon House Clipart Images | Free ...">
            <a:extLst>
              <a:ext uri="{FF2B5EF4-FFF2-40B4-BE49-F238E27FC236}">
                <a16:creationId xmlns:a16="http://schemas.microsoft.com/office/drawing/2014/main" id="{D37D28A0-0663-43E0-9A18-102480F550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9459" y="162879"/>
            <a:ext cx="2186772" cy="2186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176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3368040" cy="1325563"/>
          </a:xfrm>
        </p:spPr>
        <p:txBody>
          <a:bodyPr>
            <a:normAutofit/>
          </a:bodyPr>
          <a:lstStyle/>
          <a:p>
            <a:r>
              <a:rPr lang="en-GB" sz="5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668" y="1825624"/>
            <a:ext cx="11768866" cy="4807735"/>
          </a:xfrm>
        </p:spPr>
        <p:txBody>
          <a:bodyPr>
            <a:normAutofit fontScale="40000" lnSpcReduction="20000"/>
          </a:bodyPr>
          <a:lstStyle/>
          <a:p>
            <a:endParaRPr lang="en-GB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8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 sweatshirt/cardigan with school logo</a:t>
            </a:r>
          </a:p>
          <a:p>
            <a:r>
              <a:rPr lang="en-GB" sz="8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Plain white polo shirt or plain white blouse </a:t>
            </a:r>
          </a:p>
          <a:p>
            <a:r>
              <a:rPr lang="en-GB" sz="8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Grey skirt/pinafore/trousers/shorts; traditional school style</a:t>
            </a:r>
          </a:p>
          <a:p>
            <a:r>
              <a:rPr lang="en-GB" sz="8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Grey short socks/white long socks </a:t>
            </a:r>
          </a:p>
          <a:p>
            <a:r>
              <a:rPr lang="en-GB" sz="8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 or grey tights </a:t>
            </a:r>
          </a:p>
          <a:p>
            <a:r>
              <a:rPr lang="en-GB" sz="8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Black leather school shoes (not trainers)</a:t>
            </a:r>
          </a:p>
          <a:p>
            <a:r>
              <a:rPr lang="en-GB" sz="8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 and white gingham dresses or playsuit </a:t>
            </a:r>
          </a:p>
          <a:p>
            <a:endParaRPr lang="en-GB" sz="67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8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children require a bookbag, water bottle and wellies</a:t>
            </a:r>
            <a:endParaRPr lang="en-GB" sz="8000" b="1"/>
          </a:p>
        </p:txBody>
      </p:sp>
      <p:pic>
        <p:nvPicPr>
          <p:cNvPr id="2050" name="Picture 2" descr="Cartoon boys and girls in school ...">
            <a:extLst>
              <a:ext uri="{FF2B5EF4-FFF2-40B4-BE49-F238E27FC236}">
                <a16:creationId xmlns:a16="http://schemas.microsoft.com/office/drawing/2014/main" id="{161283F5-44F0-40CA-AD9C-BC25A792E6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684" y="224640"/>
            <a:ext cx="3904763" cy="1606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0407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045" y="365123"/>
            <a:ext cx="10515600" cy="1325563"/>
          </a:xfrm>
        </p:spPr>
        <p:txBody>
          <a:bodyPr>
            <a:normAutofit/>
          </a:bodyPr>
          <a:lstStyle/>
          <a:p>
            <a:r>
              <a:rPr lang="en-GB" sz="4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Uniform – Expectations 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506" y="2223657"/>
            <a:ext cx="11940988" cy="4807735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chemeClr val="bg1"/>
                </a:solidFill>
              </a:rPr>
              <a:t>Long hair / fringes must be tied back </a:t>
            </a:r>
          </a:p>
          <a:p>
            <a:r>
              <a:rPr lang="en-GB" sz="4000">
                <a:solidFill>
                  <a:schemeClr val="bg1"/>
                </a:solidFill>
              </a:rPr>
              <a:t>Studs for pierced ears </a:t>
            </a:r>
          </a:p>
          <a:p>
            <a:r>
              <a:rPr lang="en-GB" sz="4000">
                <a:solidFill>
                  <a:schemeClr val="bg1"/>
                </a:solidFill>
              </a:rPr>
              <a:t>No other jewellery permitted </a:t>
            </a:r>
            <a:r>
              <a:rPr lang="en-GB" sz="3600">
                <a:solidFill>
                  <a:schemeClr val="bg1"/>
                </a:solidFill>
              </a:rPr>
              <a:t>(unless for religious reasons)</a:t>
            </a:r>
          </a:p>
          <a:p>
            <a:r>
              <a:rPr lang="en-GB" sz="4000">
                <a:solidFill>
                  <a:schemeClr val="bg1"/>
                </a:solidFill>
              </a:rPr>
              <a:t>No make up or nail varnish </a:t>
            </a:r>
          </a:p>
          <a:p>
            <a:r>
              <a:rPr lang="en-GB" sz="4000">
                <a:solidFill>
                  <a:schemeClr val="bg1"/>
                </a:solidFill>
              </a:rPr>
              <a:t>No extreme hair cuts e.g. mullets / close shaven </a:t>
            </a:r>
          </a:p>
          <a:p>
            <a:r>
              <a:rPr lang="en-GB" sz="4000">
                <a:solidFill>
                  <a:schemeClr val="bg1"/>
                </a:solidFill>
              </a:rPr>
              <a:t>No hair dye </a:t>
            </a:r>
          </a:p>
        </p:txBody>
      </p:sp>
      <p:pic>
        <p:nvPicPr>
          <p:cNvPr id="4" name="Picture 2" descr="Cartoon boys and girls in school ...">
            <a:extLst>
              <a:ext uri="{FF2B5EF4-FFF2-40B4-BE49-F238E27FC236}">
                <a16:creationId xmlns:a16="http://schemas.microsoft.com/office/drawing/2014/main" id="{403A1D47-34D9-4029-B2DC-18BF4700F9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684" y="224640"/>
            <a:ext cx="3904763" cy="1606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80256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Attendance – it really does matter!</a:t>
            </a:r>
          </a:p>
        </p:txBody>
      </p:sp>
      <p:pic>
        <p:nvPicPr>
          <p:cNvPr id="1026" name="Picture 2" descr="School Absence Data PDF - Silly School Education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02327"/>
            <a:ext cx="11942618" cy="541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6697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410" y="353695"/>
            <a:ext cx="10515600" cy="1325563"/>
          </a:xfrm>
        </p:spPr>
        <p:txBody>
          <a:bodyPr>
            <a:normAutofit/>
          </a:bodyPr>
          <a:lstStyle/>
          <a:p>
            <a:r>
              <a:rPr lang="en-GB" sz="4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Hot meals / Packed lunches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865755"/>
            <a:ext cx="12192000" cy="3992245"/>
          </a:xfrm>
        </p:spPr>
        <p:txBody>
          <a:bodyPr>
            <a:normAutofit/>
          </a:bodyPr>
          <a:lstStyle/>
          <a:p>
            <a:pPr fontAlgn="t"/>
            <a:r>
              <a:rPr lang="en-GB"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Hot meals are provided free of charge to all children up to Year 2. </a:t>
            </a:r>
          </a:p>
          <a:p>
            <a:pPr marL="0" indent="0" fontAlgn="t">
              <a:buNone/>
            </a:pPr>
            <a:endParaRPr lang="en-GB" sz="3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t"/>
            <a:r>
              <a:rPr lang="en-GB"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your child does not want a hot meal, you can provide them with a packed lunch.</a:t>
            </a:r>
          </a:p>
          <a:p>
            <a:pPr marL="0" indent="0" fontAlgn="t">
              <a:buNone/>
            </a:pPr>
            <a:endParaRPr lang="en-GB" sz="3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t"/>
            <a:r>
              <a:rPr lang="en-GB"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would like your child to receive hot meals, please ensure you order from fresh start directly – information on the website </a:t>
            </a:r>
            <a:endParaRPr lang="en-GB" sz="3200"/>
          </a:p>
        </p:txBody>
      </p:sp>
      <p:pic>
        <p:nvPicPr>
          <p:cNvPr id="6146" name="Picture 2" descr="Cartoon Kids Eating Lunch Images – Browse 17,455 Stock Photos, Vectors, and  Video | Adobe Stock">
            <a:extLst>
              <a:ext uri="{FF2B5EF4-FFF2-40B4-BE49-F238E27FC236}">
                <a16:creationId xmlns:a16="http://schemas.microsoft.com/office/drawing/2014/main" id="{04F558B4-0CD2-466C-896A-03DE0AE6A7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9670" y="217170"/>
            <a:ext cx="3169920" cy="2305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78241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130" y="410845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b="1">
                <a:latin typeface="Arial" panose="020B0604020202020204" pitchFamily="34" charset="0"/>
                <a:cs typeface="Arial" panose="020B0604020202020204" pitchFamily="34" charset="0"/>
              </a:rPr>
              <a:t>Questions</a:t>
            </a:r>
          </a:p>
        </p:txBody>
      </p:sp>
      <p:pic>
        <p:nvPicPr>
          <p:cNvPr id="1026" name="Picture 2" descr="Free Questions Clipart Pictures - Clipartix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369" y="1969315"/>
            <a:ext cx="2425262" cy="3647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3880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7a190b6-31ed-419d-a11b-e710c911e03a" xsi:nil="true"/>
    <lcf76f155ced4ddcb4097134ff3c332f xmlns="9f777ce7-d8fa-4a29-9140-474b67ec2372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055E5EAC3C18E4F85E1ADA9809C26D3" ma:contentTypeVersion="16" ma:contentTypeDescription="Create a new document." ma:contentTypeScope="" ma:versionID="6373f7f87dd524ee61258f6c1dbc40b3">
  <xsd:schema xmlns:xsd="http://www.w3.org/2001/XMLSchema" xmlns:xs="http://www.w3.org/2001/XMLSchema" xmlns:p="http://schemas.microsoft.com/office/2006/metadata/properties" xmlns:ns2="9f777ce7-d8fa-4a29-9140-474b67ec2372" xmlns:ns3="77a190b6-31ed-419d-a11b-e710c911e03a" targetNamespace="http://schemas.microsoft.com/office/2006/metadata/properties" ma:root="true" ma:fieldsID="193c10e5fc0605ab5cd3af6543fff936" ns2:_="" ns3:_="">
    <xsd:import namespace="9f777ce7-d8fa-4a29-9140-474b67ec2372"/>
    <xsd:import namespace="77a190b6-31ed-419d-a11b-e710c911e03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ObjectDetectorVersions" minOccurs="0"/>
                <xsd:element ref="ns2:MediaServiceLocation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777ce7-d8fa-4a29-9140-474b67ec23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5fe9ed9f-6545-42f8-b500-2220a66851c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a190b6-31ed-419d-a11b-e710c911e03a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0646bb2d-1e5e-4a97-b702-9336940c86b6}" ma:internalName="TaxCatchAll" ma:showField="CatchAllData" ma:web="77a190b6-31ed-419d-a11b-e710c911e03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2BC6A41-0A0E-471B-81D5-FE2383293440}">
  <ds:schemaRefs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48256fa2-1e9b-4df1-b10b-4671066f7855"/>
    <ds:schemaRef ds:uri="http://purl.org/dc/terms/"/>
    <ds:schemaRef ds:uri="http://schemas.openxmlformats.org/package/2006/metadata/core-properties"/>
    <ds:schemaRef ds:uri="34951742-2d01-4e25-9a63-4c93af02bd48"/>
    <ds:schemaRef ds:uri="http://purl.org/dc/dcmitype/"/>
    <ds:schemaRef ds:uri="http://www.w3.org/XML/1998/namespace"/>
    <ds:schemaRef ds:uri="77a190b6-31ed-419d-a11b-e710c911e03a"/>
    <ds:schemaRef ds:uri="9f777ce7-d8fa-4a29-9140-474b67ec2372"/>
  </ds:schemaRefs>
</ds:datastoreItem>
</file>

<file path=customXml/itemProps2.xml><?xml version="1.0" encoding="utf-8"?>
<ds:datastoreItem xmlns:ds="http://schemas.openxmlformats.org/officeDocument/2006/customXml" ds:itemID="{5D65D9CB-9EE2-494A-BE92-D9CBCDBBBA2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f777ce7-d8fa-4a29-9140-474b67ec2372"/>
    <ds:schemaRef ds:uri="77a190b6-31ed-419d-a11b-e710c911e03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F9F7C76-FDAA-48F9-8669-0EB07FA7C43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800</Words>
  <Application>Microsoft Office PowerPoint</Application>
  <PresentationFormat>Widescreen</PresentationFormat>
  <Paragraphs>117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Bradley Hand ITC</vt:lpstr>
      <vt:lpstr>Calibri</vt:lpstr>
      <vt:lpstr>Calibri Light</vt:lpstr>
      <vt:lpstr>Office Theme</vt:lpstr>
      <vt:lpstr>Meet the Teacher   Year 2 </vt:lpstr>
      <vt:lpstr>Meet the Y2 Team</vt:lpstr>
      <vt:lpstr>Our school values </vt:lpstr>
      <vt:lpstr>Marvellous Me </vt:lpstr>
      <vt:lpstr>Communication </vt:lpstr>
      <vt:lpstr>Our Timetable </vt:lpstr>
      <vt:lpstr>Our Curriculum </vt:lpstr>
      <vt:lpstr>PE &amp; Games </vt:lpstr>
      <vt:lpstr>Reading </vt:lpstr>
      <vt:lpstr>Useful Information</vt:lpstr>
      <vt:lpstr>Useful Information   </vt:lpstr>
      <vt:lpstr>Homework – KS1 </vt:lpstr>
      <vt:lpstr>Proposed Trips and Events </vt:lpstr>
      <vt:lpstr>Assessments </vt:lpstr>
      <vt:lpstr>Behaviour </vt:lpstr>
      <vt:lpstr>Home support</vt:lpstr>
      <vt:lpstr>Uniform</vt:lpstr>
      <vt:lpstr>Uniform – Expectations   </vt:lpstr>
      <vt:lpstr>Attendance – it really does matter!</vt:lpstr>
      <vt:lpstr>Hot meals / Packed lunches </vt:lpstr>
      <vt:lpstr>Questions</vt:lpstr>
    </vt:vector>
  </TitlesOfParts>
  <Company>SchoolTST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</dc:title>
  <dc:creator>Head</dc:creator>
  <cp:lastModifiedBy>Mike Readings</cp:lastModifiedBy>
  <cp:revision>41</cp:revision>
  <dcterms:created xsi:type="dcterms:W3CDTF">2022-09-06T13:09:57Z</dcterms:created>
  <dcterms:modified xsi:type="dcterms:W3CDTF">2025-11-22T18:35:04Z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0x0101007055E5EAC3C18E4F85E1ADA9809C26D3</vt:lpwstr>
  </property>
  <property fmtid="{D5CDD505-2E9C-101B-9397-08002B2CF9AE}" pid="3" name="MediaServiceImageTags">
    <vt:lpwstr/>
  </property>
</Properties>
</file>