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sldIdLst>
    <p:sldId id="256" r:id="rId5"/>
    <p:sldId id="257" r:id="rId6"/>
    <p:sldId id="272" r:id="rId7"/>
    <p:sldId id="277" r:id="rId8"/>
    <p:sldId id="278" r:id="rId9"/>
    <p:sldId id="259" r:id="rId10"/>
    <p:sldId id="273" r:id="rId11"/>
    <p:sldId id="280" r:id="rId12"/>
    <p:sldId id="293" r:id="rId13"/>
    <p:sldId id="261" r:id="rId14"/>
    <p:sldId id="263" r:id="rId15"/>
    <p:sldId id="279" r:id="rId16"/>
    <p:sldId id="260" r:id="rId17"/>
    <p:sldId id="281" r:id="rId18"/>
    <p:sldId id="287" r:id="rId19"/>
    <p:sldId id="275" r:id="rId20"/>
    <p:sldId id="290" r:id="rId21"/>
    <p:sldId id="282" r:id="rId22"/>
    <p:sldId id="283" r:id="rId23"/>
    <p:sldId id="292" r:id="rId24"/>
    <p:sldId id="266" r:id="rId25"/>
    <p:sldId id="267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Wildman" initials="EW" lastIdx="1" clrIdx="0">
    <p:extLst>
      <p:ext uri="{19B8F6BF-5375-455C-9EA6-DF929625EA0E}">
        <p15:presenceInfo xmlns:p15="http://schemas.microsoft.com/office/powerpoint/2012/main" userId="Emma Wildm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1D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 snapToGrid="0">
      <p:cViewPr varScale="1">
        <p:scale>
          <a:sx n="62" d="100"/>
          <a:sy n="62" d="100"/>
        </p:scale>
        <p:origin x="8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D0271D-6F4F-46BD-970A-19CA3268A47B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20E33-398F-4E7C-83D6-5BE2CCD9F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71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aim to:</a:t>
            </a: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Inspire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our children with the best the world has to offer whilst igniting a passion for learning, along with their enthusiasm and curiosity to explore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Challenge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our children so that they strive to achieve their best, and to think to remember.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Grow 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 children so that they can converse, share in relationships and academically succeed beyond their time with us; being truly motivated by the successes and development they have made over time.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230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</a:t>
            </a:r>
            <a:r>
              <a:rPr lang="en-GB"/>
              <a:t>be</a:t>
            </a:r>
            <a:r>
              <a:rPr lang="en-GB" baseline="0"/>
              <a:t> awae that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540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261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94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373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602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2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432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18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300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030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763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129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1D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2EBCF-4AA0-45FD-8C41-4B7CCBED20B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9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mailto:admin@Roundwood.bucks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Meet the Teacher – </a:t>
            </a:r>
            <a:b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Foundation </a:t>
            </a:r>
            <a:r>
              <a:rPr lang="en-GB" b="1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25" y="3853543"/>
            <a:ext cx="21907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30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A31D27"/>
          </a:solidFill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Meet the Foundation Team</a:t>
            </a: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AC4C1571-339A-4C96-8CAC-042F2DCBB7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5360982"/>
              </p:ext>
            </p:extLst>
          </p:nvPr>
        </p:nvGraphicFramePr>
        <p:xfrm>
          <a:off x="838200" y="1825623"/>
          <a:ext cx="10515600" cy="3888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51683209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46976307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279021211"/>
                    </a:ext>
                  </a:extLst>
                </a:gridCol>
              </a:tblGrid>
              <a:tr h="274510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Sassoon Primary Std" panose="020B0503020103030203" pitchFamily="34" charset="0"/>
                        </a:rPr>
                        <a:t>Miss Hicks – Class Teacher</a:t>
                      </a:r>
                    </a:p>
                    <a:p>
                      <a:r>
                        <a:rPr lang="en-GB" sz="2000" dirty="0">
                          <a:latin typeface="Sassoon Primary Std" panose="020B0503020103030203" pitchFamily="34" charset="0"/>
                        </a:rPr>
                        <a:t>(Tues-Fri)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Sassoon Primary Std" panose="020B0503020103030203" pitchFamily="34" charset="0"/>
                        </a:rPr>
                        <a:t>Mrs Nichols – Teaching Assistant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Sassoon Primary Std" panose="020B0503020103030203" pitchFamily="34" charset="0"/>
                        </a:rPr>
                        <a:t>Miss Connell – HTLA </a:t>
                      </a:r>
                    </a:p>
                    <a:p>
                      <a:r>
                        <a:rPr lang="en-GB" sz="2000" dirty="0">
                          <a:latin typeface="Sassoon Primary Std" panose="020B0503020103030203" pitchFamily="34" charset="0"/>
                        </a:rPr>
                        <a:t>(Monday)</a:t>
                      </a:r>
                    </a:p>
                    <a:p>
                      <a:endParaRPr lang="en-GB" sz="2000" dirty="0"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4265247"/>
                  </a:ext>
                </a:extLst>
              </a:tr>
              <a:tr h="28828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9832603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AF12120D-1F76-4CA8-BE0B-1267EBEC67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t="8137" r="6481" b="5142"/>
          <a:stretch/>
        </p:blipFill>
        <p:spPr>
          <a:xfrm>
            <a:off x="950761" y="2633332"/>
            <a:ext cx="1838583" cy="28253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27D474-6F54-4493-AE19-1EAC1C3EC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486" y="2633331"/>
            <a:ext cx="2207005" cy="28253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BF954F4-5EE3-4EDE-9DB8-921F2D26CA9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1" b="14567"/>
          <a:stretch/>
        </p:blipFill>
        <p:spPr>
          <a:xfrm>
            <a:off x="4438347" y="2633332"/>
            <a:ext cx="1843860" cy="2825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203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school values </a:t>
            </a:r>
          </a:p>
        </p:txBody>
      </p:sp>
      <p:sp>
        <p:nvSpPr>
          <p:cNvPr id="9" name="TextBox 8"/>
          <p:cNvSpPr txBox="1"/>
          <p:nvPr/>
        </p:nvSpPr>
        <p:spPr>
          <a:xfrm flipH="1">
            <a:off x="9012754" y="5058733"/>
            <a:ext cx="2881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We lead with nurture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830" y="1916299"/>
            <a:ext cx="10600339" cy="302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528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Tapestry </a:t>
            </a:r>
            <a:r>
              <a:rPr lang="en-GB" b="1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Secure online portal we use for sharing learning intentions, outcomes and celebrations throughout EYFS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App available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Updates you via email of new observations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You can upload your own observations – children love it when this happens!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You can have more than one parent per account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Self-help tutorials for parents online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693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Communication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Teacher on the door, morning and afternoon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Fortnightly bulletin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Website calendar which you can subscribe to </a:t>
            </a:r>
          </a:p>
          <a:p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Parentmail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Tapestry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Emails to class teacher via the office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Please refer to our Communication policy for more details: https://www.roundwood.bucks.sch.uk/policies</a:t>
            </a:r>
          </a:p>
        </p:txBody>
      </p:sp>
    </p:spTree>
    <p:extLst>
      <p:ext uri="{BB962C8B-B14F-4D97-AF65-F5344CB8AC3E}">
        <p14:creationId xmlns:p14="http://schemas.microsoft.com/office/powerpoint/2010/main" val="1790355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Timetable (example day)  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763980"/>
            <a:ext cx="5552326" cy="4351338"/>
          </a:xfrm>
        </p:spPr>
        <p:txBody>
          <a:bodyPr/>
          <a:lstStyle/>
          <a:p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PE on Wednesdays</a:t>
            </a:r>
          </a:p>
          <a:p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Library Time on Wednesdays </a:t>
            </a:r>
          </a:p>
          <a:p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Reading books changed on Tuesdays</a:t>
            </a:r>
          </a:p>
          <a:p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Cooking sessions on Friday   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  <a:latin typeface="Sassoon Primary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  <a:latin typeface="Sassoon Primary Std" panose="020B0503020103030203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3EEEDEE-0339-4EDA-8386-BD086CE1AC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529802"/>
              </p:ext>
            </p:extLst>
          </p:nvPr>
        </p:nvGraphicFramePr>
        <p:xfrm>
          <a:off x="6390526" y="1557124"/>
          <a:ext cx="4963274" cy="4558195"/>
        </p:xfrm>
        <a:graphic>
          <a:graphicData uri="http://schemas.openxmlformats.org/drawingml/2006/table">
            <a:tbl>
              <a:tblPr firstRow="1" firstCol="1" bandRow="1">
                <a:tableStyleId>{793D81CF-94F2-401A-BA57-92F5A7B2D0C5}</a:tableStyleId>
              </a:tblPr>
              <a:tblGrid>
                <a:gridCol w="1514220">
                  <a:extLst>
                    <a:ext uri="{9D8B030D-6E8A-4147-A177-3AD203B41FA5}">
                      <a16:colId xmlns:a16="http://schemas.microsoft.com/office/drawing/2014/main" val="1849831054"/>
                    </a:ext>
                  </a:extLst>
                </a:gridCol>
                <a:gridCol w="3449054">
                  <a:extLst>
                    <a:ext uri="{9D8B030D-6E8A-4147-A177-3AD203B41FA5}">
                      <a16:colId xmlns:a16="http://schemas.microsoft.com/office/drawing/2014/main" val="3153539945"/>
                    </a:ext>
                  </a:extLst>
                </a:gridCol>
              </a:tblGrid>
              <a:tr h="1712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27205045"/>
                  </a:ext>
                </a:extLst>
              </a:tr>
              <a:tr h="6330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8:45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Morning Activities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Register 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9667478"/>
                  </a:ext>
                </a:extLst>
              </a:tr>
              <a:tr h="3108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9:10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Phonics 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73049948"/>
                  </a:ext>
                </a:extLst>
              </a:tr>
              <a:tr h="3845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9:45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Snack 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707785"/>
                  </a:ext>
                </a:extLst>
              </a:tr>
              <a:tr h="3636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10:15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Choosing Time 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3894982"/>
                  </a:ext>
                </a:extLst>
              </a:tr>
              <a:tr h="9564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11:35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Story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Lunch Routines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Lunch at 11:45 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84444028"/>
                  </a:ext>
                </a:extLst>
              </a:tr>
              <a:tr h="632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13:00</a:t>
                      </a:r>
                      <a:endParaRPr lang="en-GB" sz="180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Register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Mastering Number 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66621135"/>
                  </a:ext>
                </a:extLst>
              </a:tr>
              <a:tr h="473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13:30</a:t>
                      </a:r>
                      <a:endParaRPr lang="en-GB" sz="180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Choosing Time 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3716687"/>
                  </a:ext>
                </a:extLst>
              </a:tr>
              <a:tr h="632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15:00 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Story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End of day routines </a:t>
                      </a:r>
                      <a:endParaRPr lang="en-GB" sz="1800" dirty="0"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592982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2870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Curriculum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E56896A-2103-413D-BCC1-A5B2F8D39D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" t="1699" r="4485" b="3407"/>
          <a:stretch/>
        </p:blipFill>
        <p:spPr>
          <a:xfrm>
            <a:off x="5895713" y="112121"/>
            <a:ext cx="4902426" cy="6633757"/>
          </a:xfrm>
          <a:prstGeom prst="rect">
            <a:avLst/>
          </a:prstGeom>
          <a:ln w="38100"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65471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Assessments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756564" y="1465407"/>
            <a:ext cx="442652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FFFF00"/>
              </a:solidFill>
            </a:endParaRPr>
          </a:p>
          <a:p>
            <a:endParaRPr lang="en-GB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CF84390-0041-4724-BBDE-8A6AE904406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17388" y="1905506"/>
            <a:ext cx="11357224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Baseline Assessment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 completed at the start of the year to understand each child’s starting points.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Ongoing teacher assessments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 through observations, small group tasks, and individual work.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Phonics assessments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 carried out termly to track early reading skills.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Maths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 assessments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 through observations, small groups tasks and individual work. </a:t>
            </a:r>
            <a:endParaRPr lang="en-US" altLang="en-US" sz="2400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Assessment against the </a:t>
            </a:r>
            <a:r>
              <a:rPr lang="en-US" altLang="en-US" sz="24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Early Learning Goals </a:t>
            </a:r>
            <a:r>
              <a:rPr lang="en-US" altLang="en-US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(Summer)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Assessments are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used to plan next steps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 and support individual learning needs.</a:t>
            </a:r>
          </a:p>
        </p:txBody>
      </p:sp>
    </p:spTree>
    <p:extLst>
      <p:ext uri="{BB962C8B-B14F-4D97-AF65-F5344CB8AC3E}">
        <p14:creationId xmlns:p14="http://schemas.microsoft.com/office/powerpoint/2010/main" val="1486294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Early Learning Goals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756564" y="1465407"/>
            <a:ext cx="442652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FFFF00"/>
              </a:solidFill>
            </a:endParaRPr>
          </a:p>
          <a:p>
            <a:endParaRPr lang="en-GB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CF84390-0041-4724-BBDE-8A6AE904406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04214" y="1690688"/>
            <a:ext cx="3209390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Communication and Language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Personal, Social and Emotional Development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Physical Development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Literacy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Mathematics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Understanding the World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Expressive Arts and Design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assoon Primary Std" panose="020B0503020103030203" pitchFamily="34" charset="0"/>
            </a:endParaRPr>
          </a:p>
        </p:txBody>
      </p:sp>
      <p:pic>
        <p:nvPicPr>
          <p:cNvPr id="5" name="Content Placeholder 7">
            <a:extLst>
              <a:ext uri="{FF2B5EF4-FFF2-40B4-BE49-F238E27FC236}">
                <a16:creationId xmlns:a16="http://schemas.microsoft.com/office/drawing/2014/main" id="{D18AC997-EB61-4914-B343-64AB3FFD13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4" t="13514" r="13097" b="9026"/>
          <a:stretch/>
        </p:blipFill>
        <p:spPr>
          <a:xfrm>
            <a:off x="3966010" y="1465407"/>
            <a:ext cx="8007634" cy="5168254"/>
          </a:xfrm>
          <a:prstGeom prst="rect">
            <a:avLst/>
          </a:prstGeom>
          <a:ln w="38100"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2673764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Homework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10302"/>
            <a:ext cx="10515600" cy="512680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formal homework in Foundation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You can support your child’s learning by…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Reading with your child daily and talking about the story together. Reading books linked to our phonics scheme will be sent home and changed weekly.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Encouraging mark-making and early writing (drawing, writing their name, practising letters)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Practising counting and number recognition in everyday situations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Supporting independence skills (getting dressed, tidying up, using cutlery)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Talking with your child to develop vocabulary and confidence in speaking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Playing simple games that build turn-taking, listening, and problem-solving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Engaging in real-life learning (cooking, shopping, exploring outdoors)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Celebrating effort and encouraging a positive attitude to learning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176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Reading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508" y="254289"/>
            <a:ext cx="6212898" cy="6174860"/>
          </a:xfrm>
          <a:prstGeom prst="rect">
            <a:avLst/>
          </a:prstGeom>
        </p:spPr>
      </p:pic>
      <p:pic>
        <p:nvPicPr>
          <p:cNvPr id="8" name="Picture 7" descr="C:\Users\Head\AppData\Local\Temp\Temp1_great-books-guide-poster-social-cards.zip\primary-social-squar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89250"/>
            <a:ext cx="4490171" cy="4039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1749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Proposed Trips and Events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12</a:t>
            </a:r>
            <a:r>
              <a:rPr lang="en-GB" baseline="30000" dirty="0">
                <a:solidFill>
                  <a:schemeClr val="bg1"/>
                </a:solidFill>
                <a:latin typeface="Sassoon Primary Std" panose="020B0503020103030203" pitchFamily="34" charset="0"/>
              </a:rPr>
              <a:t>th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 December Christmas Sing and Share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Spring Term – Trip to Waddesdon Manor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Summer Term – Trip to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Hogshaw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 Farm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306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Start of day is 8:45am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End of day is 3:15pm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Wraparound care run by S4A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Breakfast club open from 7:30am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Afterschool club open until 6:00pm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To book a session in S4A breakfast club or after school club. Go to the S4A website and click on Roundwood school</a:t>
            </a:r>
          </a:p>
        </p:txBody>
      </p:sp>
    </p:spTree>
    <p:extLst>
      <p:ext uri="{BB962C8B-B14F-4D97-AF65-F5344CB8AC3E}">
        <p14:creationId xmlns:p14="http://schemas.microsoft.com/office/powerpoint/2010/main" val="11372228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Book bags only  – rucksacks are not permitted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toys or stationary to be brought in from home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Medical conditions / allergies must be detailed on a healthcare plan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anyone else is picking your child up, please e-mail or call the school office otherwise we will not be able to send your child home </a:t>
            </a:r>
          </a:p>
        </p:txBody>
      </p:sp>
    </p:spTree>
    <p:extLst>
      <p:ext uri="{BB962C8B-B14F-4D97-AF65-F5344CB8AC3E}">
        <p14:creationId xmlns:p14="http://schemas.microsoft.com/office/powerpoint/2010/main" val="3541192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&amp; Games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200" y="1531709"/>
            <a:ext cx="10515600" cy="4827423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is on a Wednesday </a:t>
            </a:r>
          </a:p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send your child into school wearing their PE kit</a:t>
            </a:r>
          </a:p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make sure you child wears the correct uniform for PE, and not dress down clothes</a:t>
            </a: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513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sweatshirt or cardigan with school logo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Plain white polo shirt or plain white blouse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skirt/pinafore/trousers/shorts; traditional school style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short socks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White long socks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Red or grey tights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Black leather school shoes (not trainers)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and white gingham dress or playsuit </a:t>
            </a:r>
          </a:p>
          <a:p>
            <a:endParaRPr lang="en-GB" sz="5100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All children require a </a:t>
            </a:r>
            <a:r>
              <a:rPr lang="en-GB" sz="5100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bookbag</a:t>
            </a:r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, water bottle and wellington boots </a:t>
            </a:r>
            <a:endParaRPr lang="en-GB" sz="5100" dirty="0"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407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Uniform – Expectations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7463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Long hair / and or fringes must be tied back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Studs for pierced ears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other jewellery permitted (unless for religious reasons)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make up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nail varnish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extreme hair cuts e.g. mullets / close shaven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hair dye </a:t>
            </a:r>
          </a:p>
        </p:txBody>
      </p:sp>
    </p:spTree>
    <p:extLst>
      <p:ext uri="{BB962C8B-B14F-4D97-AF65-F5344CB8AC3E}">
        <p14:creationId xmlns:p14="http://schemas.microsoft.com/office/powerpoint/2010/main" val="26580256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Attendance – it really does matter!</a:t>
            </a:r>
          </a:p>
        </p:txBody>
      </p:sp>
      <p:pic>
        <p:nvPicPr>
          <p:cNvPr id="1026" name="Picture 2" descr="School Absence Data PDF - Silly School Education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02327"/>
            <a:ext cx="11942618" cy="541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6697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 from home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Make sure your child arrives on time each morning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 your child with reading, spelling and homework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Empty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bookbags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/ bags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Keep us informed of anything that may affect your child’s learning or happiness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Regularly check Tapestry,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Parentmail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and school calendar on the school website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76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Online safety </a:t>
            </a:r>
            <a:endParaRPr lang="en-GB" dirty="0">
              <a:latin typeface="Sassoon Primary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673" y="1825625"/>
            <a:ext cx="5680363" cy="4408920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Help us to keep your child ‘a child’ for as long as possible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Trends in behaviour show that children are far too aware of adult topics /language as a direst result of social media access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your child has a device or phone, please check it regularly</a:t>
            </a:r>
          </a:p>
        </p:txBody>
      </p:sp>
      <p:pic>
        <p:nvPicPr>
          <p:cNvPr id="2052" name="Picture 4" descr="Understanding Age Ratings - Own It - BB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53936"/>
            <a:ext cx="57150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0782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/ Packed lunches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are provided free of charge to all children up to Year 2. 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are payable for Years 3 – 6 unless in receipt of Pupil Premium funding.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your child does not want a hot meal, you can provide them with a packed lunch.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 would like your child to receive hot meals, please ensure you order from fresh start directly – information on the website </a:t>
            </a:r>
            <a:endParaRPr lang="en-GB" dirty="0"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824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Contact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At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Tingewick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, If you would like to contact any member of staff please send to 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  <a:hlinkClick r:id="rId2"/>
              </a:rPr>
              <a:t>admin@Roundwood.bucks.sch.uk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with FAO and Mrs Hall will forward it to the correct member of staff for you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Alternatively, please call 01280 848306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015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14C4F990383145AD59353989851E5E" ma:contentTypeVersion="12" ma:contentTypeDescription="Create a new document." ma:contentTypeScope="" ma:versionID="7e8e9ae11b30bed4aec4e2c08055c9b8">
  <xsd:schema xmlns:xsd="http://www.w3.org/2001/XMLSchema" xmlns:xs="http://www.w3.org/2001/XMLSchema" xmlns:p="http://schemas.microsoft.com/office/2006/metadata/properties" xmlns:ns3="01c2237a-24b2-4ba6-a6a3-29df604f31cd" targetNamespace="http://schemas.microsoft.com/office/2006/metadata/properties" ma:root="true" ma:fieldsID="a26ccbfed1dd8b9530dcff48e4b89057" ns3:_="">
    <xsd:import namespace="01c2237a-24b2-4ba6-a6a3-29df604f31cd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c2237a-24b2-4ba6-a6a3-29df604f31cd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1c2237a-24b2-4ba6-a6a3-29df604f31cd" xsi:nil="true"/>
  </documentManagement>
</p:properties>
</file>

<file path=customXml/itemProps1.xml><?xml version="1.0" encoding="utf-8"?>
<ds:datastoreItem xmlns:ds="http://schemas.openxmlformats.org/officeDocument/2006/customXml" ds:itemID="{51491DBF-68C2-4946-9207-799D98CD7B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c2237a-24b2-4ba6-a6a3-29df604f31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4220B31-7B0E-467C-BE1F-B3D8CB2DEA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F5A9AB-FD54-44BC-8ADD-318EBE83BE0A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01c2237a-24b2-4ba6-a6a3-29df604f31cd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12306</TotalTime>
  <Words>1031</Words>
  <Application>Microsoft Office PowerPoint</Application>
  <PresentationFormat>Widescreen</PresentationFormat>
  <Paragraphs>157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Sassoon Primary Std</vt:lpstr>
      <vt:lpstr>Times New Roman</vt:lpstr>
      <vt:lpstr>Office Theme</vt:lpstr>
      <vt:lpstr>Meet the Teacher –  Foundation  </vt:lpstr>
      <vt:lpstr>Meet the Foundation Team</vt:lpstr>
      <vt:lpstr>Our school values </vt:lpstr>
      <vt:lpstr>Tapestry  </vt:lpstr>
      <vt:lpstr>Communication </vt:lpstr>
      <vt:lpstr>Our Timetable (example day)  </vt:lpstr>
      <vt:lpstr>Our Curriculum </vt:lpstr>
      <vt:lpstr>Assessments </vt:lpstr>
      <vt:lpstr>Early Learning Goals </vt:lpstr>
      <vt:lpstr>Homework  </vt:lpstr>
      <vt:lpstr>Reading </vt:lpstr>
      <vt:lpstr>Proposed Trips and Events </vt:lpstr>
      <vt:lpstr>Useful Information </vt:lpstr>
      <vt:lpstr>Useful Information</vt:lpstr>
      <vt:lpstr>PE &amp; Games</vt:lpstr>
      <vt:lpstr>Uniform</vt:lpstr>
      <vt:lpstr>Uniform – Expectations   </vt:lpstr>
      <vt:lpstr>Attendance – it really does matter!</vt:lpstr>
      <vt:lpstr>Support from home </vt:lpstr>
      <vt:lpstr>Online safety </vt:lpstr>
      <vt:lpstr>Hot meals / Packed lunches </vt:lpstr>
      <vt:lpstr>Contact us</vt:lpstr>
    </vt:vector>
  </TitlesOfParts>
  <Company>SchoolTST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Head</dc:creator>
  <cp:lastModifiedBy>Amy Hicks</cp:lastModifiedBy>
  <cp:revision>54</cp:revision>
  <dcterms:created xsi:type="dcterms:W3CDTF">2022-09-06T13:09:57Z</dcterms:created>
  <dcterms:modified xsi:type="dcterms:W3CDTF">2025-11-18T20:46:12Z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0x0101006914C4F990383145AD59353989851E5E</vt:lpwstr>
  </property>
</Properties>
</file>