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31"/>
  </p:notesMasterIdLst>
  <p:sldIdLst>
    <p:sldId id="256" r:id="rId5"/>
    <p:sldId id="257" r:id="rId6"/>
    <p:sldId id="262" r:id="rId7"/>
    <p:sldId id="258" r:id="rId8"/>
    <p:sldId id="269" r:id="rId9"/>
    <p:sldId id="268" r:id="rId10"/>
    <p:sldId id="278" r:id="rId11"/>
    <p:sldId id="279" r:id="rId12"/>
    <p:sldId id="280" r:id="rId13"/>
    <p:sldId id="273" r:id="rId14"/>
    <p:sldId id="275" r:id="rId15"/>
    <p:sldId id="274" r:id="rId16"/>
    <p:sldId id="281" r:id="rId17"/>
    <p:sldId id="282" r:id="rId18"/>
    <p:sldId id="263" r:id="rId19"/>
    <p:sldId id="283" r:id="rId20"/>
    <p:sldId id="284" r:id="rId21"/>
    <p:sldId id="285" r:id="rId22"/>
    <p:sldId id="287" r:id="rId23"/>
    <p:sldId id="288" r:id="rId24"/>
    <p:sldId id="290" r:id="rId25"/>
    <p:sldId id="291" r:id="rId26"/>
    <p:sldId id="292" r:id="rId27"/>
    <p:sldId id="293" r:id="rId28"/>
    <p:sldId id="294" r:id="rId29"/>
    <p:sldId id="295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31D2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74" autoAdjust="0"/>
    <p:restoredTop sz="94660"/>
  </p:normalViewPr>
  <p:slideViewPr>
    <p:cSldViewPr snapToGrid="0">
      <p:cViewPr varScale="1">
        <p:scale>
          <a:sx n="67" d="100"/>
          <a:sy n="67" d="100"/>
        </p:scale>
        <p:origin x="60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ableStyles" Target="tableStyles.xml"/><Relationship Id="rId8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ura Field" userId="e45ba288-38b8-4861-b6c0-88048534c07e" providerId="ADAL" clId="{1C95DE76-6DD4-48F7-8276-AADA1AACD4BF}"/>
    <pc:docChg chg="undo custSel delSld modSld">
      <pc:chgData name="Laura Field" userId="e45ba288-38b8-4861-b6c0-88048534c07e" providerId="ADAL" clId="{1C95DE76-6DD4-48F7-8276-AADA1AACD4BF}" dt="2025-11-19T20:22:14.084" v="110" actId="207"/>
      <pc:docMkLst>
        <pc:docMk/>
      </pc:docMkLst>
      <pc:sldChg chg="addSp delSp modSp">
        <pc:chgData name="Laura Field" userId="e45ba288-38b8-4861-b6c0-88048534c07e" providerId="ADAL" clId="{1C95DE76-6DD4-48F7-8276-AADA1AACD4BF}" dt="2025-11-19T20:13:26.996" v="55" actId="1076"/>
        <pc:sldMkLst>
          <pc:docMk/>
          <pc:sldMk cId="3599203929" sldId="257"/>
        </pc:sldMkLst>
        <pc:spChg chg="del">
          <ac:chgData name="Laura Field" userId="e45ba288-38b8-4861-b6c0-88048534c07e" providerId="ADAL" clId="{1C95DE76-6DD4-48F7-8276-AADA1AACD4BF}" dt="2025-11-19T20:12:21.855" v="47" actId="478"/>
          <ac:spMkLst>
            <pc:docMk/>
            <pc:sldMk cId="3599203929" sldId="257"/>
            <ac:spMk id="3" creationId="{00000000-0000-0000-0000-000000000000}"/>
          </ac:spMkLst>
        </pc:spChg>
        <pc:spChg chg="add mod">
          <ac:chgData name="Laura Field" userId="e45ba288-38b8-4861-b6c0-88048534c07e" providerId="ADAL" clId="{1C95DE76-6DD4-48F7-8276-AADA1AACD4BF}" dt="2025-11-19T20:13:26.996" v="55" actId="1076"/>
          <ac:spMkLst>
            <pc:docMk/>
            <pc:sldMk cId="3599203929" sldId="257"/>
            <ac:spMk id="11" creationId="{62626773-CA24-46A8-8983-68C1BC6CE87E}"/>
          </ac:spMkLst>
        </pc:spChg>
        <pc:picChg chg="add mod">
          <ac:chgData name="Laura Field" userId="e45ba288-38b8-4861-b6c0-88048534c07e" providerId="ADAL" clId="{1C95DE76-6DD4-48F7-8276-AADA1AACD4BF}" dt="2025-11-19T20:04:04.508" v="4" actId="1076"/>
          <ac:picMkLst>
            <pc:docMk/>
            <pc:sldMk cId="3599203929" sldId="257"/>
            <ac:picMk id="5" creationId="{367EE71B-0541-48AC-8AE2-ABA901EC78E7}"/>
          </ac:picMkLst>
        </pc:picChg>
        <pc:picChg chg="add mod">
          <ac:chgData name="Laura Field" userId="e45ba288-38b8-4861-b6c0-88048534c07e" providerId="ADAL" clId="{1C95DE76-6DD4-48F7-8276-AADA1AACD4BF}" dt="2025-11-19T20:09:11.267" v="30" actId="1076"/>
          <ac:picMkLst>
            <pc:docMk/>
            <pc:sldMk cId="3599203929" sldId="257"/>
            <ac:picMk id="9" creationId="{254FF7D6-770E-4C5D-BF96-9C88E78B82C3}"/>
          </ac:picMkLst>
        </pc:picChg>
        <pc:picChg chg="add mod">
          <ac:chgData name="Laura Field" userId="e45ba288-38b8-4861-b6c0-88048534c07e" providerId="ADAL" clId="{1C95DE76-6DD4-48F7-8276-AADA1AACD4BF}" dt="2025-11-19T20:12:55.851" v="52" actId="14100"/>
          <ac:picMkLst>
            <pc:docMk/>
            <pc:sldMk cId="3599203929" sldId="257"/>
            <ac:picMk id="10" creationId="{14117419-4847-41B2-A0EE-A3524C66F4B0}"/>
          </ac:picMkLst>
        </pc:picChg>
      </pc:sldChg>
      <pc:sldChg chg="addSp delSp modSp">
        <pc:chgData name="Laura Field" userId="e45ba288-38b8-4861-b6c0-88048534c07e" providerId="ADAL" clId="{1C95DE76-6DD4-48F7-8276-AADA1AACD4BF}" dt="2025-11-19T20:20:08.670" v="106" actId="1076"/>
        <pc:sldMkLst>
          <pc:docMk/>
          <pc:sldMk cId="273939417" sldId="262"/>
        </pc:sldMkLst>
        <pc:spChg chg="add del mod">
          <ac:chgData name="Laura Field" userId="e45ba288-38b8-4861-b6c0-88048534c07e" providerId="ADAL" clId="{1C95DE76-6DD4-48F7-8276-AADA1AACD4BF}" dt="2025-11-19T20:05:19.024" v="10"/>
          <ac:spMkLst>
            <pc:docMk/>
            <pc:sldMk cId="273939417" sldId="262"/>
            <ac:spMk id="6" creationId="{15AA2489-30A0-4279-B7DE-D901D8353FF8}"/>
          </ac:spMkLst>
        </pc:spChg>
        <pc:spChg chg="mod">
          <ac:chgData name="Laura Field" userId="e45ba288-38b8-4861-b6c0-88048534c07e" providerId="ADAL" clId="{1C95DE76-6DD4-48F7-8276-AADA1AACD4BF}" dt="2025-11-19T20:14:19.955" v="65" actId="14100"/>
          <ac:spMkLst>
            <pc:docMk/>
            <pc:sldMk cId="273939417" sldId="262"/>
            <ac:spMk id="7" creationId="{00000000-0000-0000-0000-000000000000}"/>
          </ac:spMkLst>
        </pc:spChg>
        <pc:spChg chg="mod">
          <ac:chgData name="Laura Field" userId="e45ba288-38b8-4861-b6c0-88048534c07e" providerId="ADAL" clId="{1C95DE76-6DD4-48F7-8276-AADA1AACD4BF}" dt="2025-11-19T20:20:08.670" v="106" actId="1076"/>
          <ac:spMkLst>
            <pc:docMk/>
            <pc:sldMk cId="273939417" sldId="262"/>
            <ac:spMk id="11" creationId="{00000000-0000-0000-0000-000000000000}"/>
          </ac:spMkLst>
        </pc:spChg>
        <pc:spChg chg="mod">
          <ac:chgData name="Laura Field" userId="e45ba288-38b8-4861-b6c0-88048534c07e" providerId="ADAL" clId="{1C95DE76-6DD4-48F7-8276-AADA1AACD4BF}" dt="2025-11-19T20:19:29.834" v="103" actId="1076"/>
          <ac:spMkLst>
            <pc:docMk/>
            <pc:sldMk cId="273939417" sldId="262"/>
            <ac:spMk id="13" creationId="{00000000-0000-0000-0000-000000000000}"/>
          </ac:spMkLst>
        </pc:spChg>
        <pc:spChg chg="add mod">
          <ac:chgData name="Laura Field" userId="e45ba288-38b8-4861-b6c0-88048534c07e" providerId="ADAL" clId="{1C95DE76-6DD4-48F7-8276-AADA1AACD4BF}" dt="2025-11-19T20:19:37.954" v="104" actId="1076"/>
          <ac:spMkLst>
            <pc:docMk/>
            <pc:sldMk cId="273939417" sldId="262"/>
            <ac:spMk id="17" creationId="{95100B6F-AD4F-4C03-B5C8-5419BE2516B4}"/>
          </ac:spMkLst>
        </pc:spChg>
        <pc:picChg chg="add mod">
          <ac:chgData name="Laura Field" userId="e45ba288-38b8-4861-b6c0-88048534c07e" providerId="ADAL" clId="{1C95DE76-6DD4-48F7-8276-AADA1AACD4BF}" dt="2025-11-19T20:13:40.477" v="58" actId="1076"/>
          <ac:picMkLst>
            <pc:docMk/>
            <pc:sldMk cId="273939417" sldId="262"/>
            <ac:picMk id="4" creationId="{5024C531-D0DD-407A-BB92-041D015F1640}"/>
          </ac:picMkLst>
        </pc:picChg>
        <pc:picChg chg="del">
          <ac:chgData name="Laura Field" userId="e45ba288-38b8-4861-b6c0-88048534c07e" providerId="ADAL" clId="{1C95DE76-6DD4-48F7-8276-AADA1AACD4BF}" dt="2025-11-19T20:04:51.100" v="9" actId="478"/>
          <ac:picMkLst>
            <pc:docMk/>
            <pc:sldMk cId="273939417" sldId="262"/>
            <ac:picMk id="8" creationId="{00000000-0000-0000-0000-000000000000}"/>
          </ac:picMkLst>
        </pc:picChg>
        <pc:picChg chg="del">
          <ac:chgData name="Laura Field" userId="e45ba288-38b8-4861-b6c0-88048534c07e" providerId="ADAL" clId="{1C95DE76-6DD4-48F7-8276-AADA1AACD4BF}" dt="2025-11-19T20:04:35.839" v="5" actId="478"/>
          <ac:picMkLst>
            <pc:docMk/>
            <pc:sldMk cId="273939417" sldId="262"/>
            <ac:picMk id="10" creationId="{00000000-0000-0000-0000-000000000000}"/>
          </ac:picMkLst>
        </pc:picChg>
        <pc:picChg chg="add mod">
          <ac:chgData name="Laura Field" userId="e45ba288-38b8-4861-b6c0-88048534c07e" providerId="ADAL" clId="{1C95DE76-6DD4-48F7-8276-AADA1AACD4BF}" dt="2025-11-19T20:19:53.831" v="105" actId="1076"/>
          <ac:picMkLst>
            <pc:docMk/>
            <pc:sldMk cId="273939417" sldId="262"/>
            <ac:picMk id="12" creationId="{58BC20FD-6D5A-427B-82B6-7DEF98E9FA91}"/>
          </ac:picMkLst>
        </pc:picChg>
        <pc:picChg chg="add mod">
          <ac:chgData name="Laura Field" userId="e45ba288-38b8-4861-b6c0-88048534c07e" providerId="ADAL" clId="{1C95DE76-6DD4-48F7-8276-AADA1AACD4BF}" dt="2025-11-19T20:19:09.915" v="102" actId="1076"/>
          <ac:picMkLst>
            <pc:docMk/>
            <pc:sldMk cId="273939417" sldId="262"/>
            <ac:picMk id="15" creationId="{A7111637-939F-41C7-8E7E-CF21052A1DA2}"/>
          </ac:picMkLst>
        </pc:picChg>
        <pc:picChg chg="add mod">
          <ac:chgData name="Laura Field" userId="e45ba288-38b8-4861-b6c0-88048534c07e" providerId="ADAL" clId="{1C95DE76-6DD4-48F7-8276-AADA1AACD4BF}" dt="2025-11-19T20:18:49.135" v="99" actId="1076"/>
          <ac:picMkLst>
            <pc:docMk/>
            <pc:sldMk cId="273939417" sldId="262"/>
            <ac:picMk id="16" creationId="{E911900A-14A2-4F66-91D6-9FA9A0E39769}"/>
          </ac:picMkLst>
        </pc:picChg>
      </pc:sldChg>
      <pc:sldChg chg="addSp delSp modSp del">
        <pc:chgData name="Laura Field" userId="e45ba288-38b8-4861-b6c0-88048534c07e" providerId="ADAL" clId="{1C95DE76-6DD4-48F7-8276-AADA1AACD4BF}" dt="2025-11-19T20:20:14.411" v="107" actId="2696"/>
        <pc:sldMkLst>
          <pc:docMk/>
          <pc:sldMk cId="2910458406" sldId="265"/>
        </pc:sldMkLst>
        <pc:spChg chg="add del mod">
          <ac:chgData name="Laura Field" userId="e45ba288-38b8-4861-b6c0-88048534c07e" providerId="ADAL" clId="{1C95DE76-6DD4-48F7-8276-AADA1AACD4BF}" dt="2025-11-19T20:09:35.490" v="32" actId="478"/>
          <ac:spMkLst>
            <pc:docMk/>
            <pc:sldMk cId="2910458406" sldId="265"/>
            <ac:spMk id="5" creationId="{73999C54-9871-46B8-BA0B-4E315FD0328A}"/>
          </ac:spMkLst>
        </pc:spChg>
        <pc:spChg chg="del">
          <ac:chgData name="Laura Field" userId="e45ba288-38b8-4861-b6c0-88048534c07e" providerId="ADAL" clId="{1C95DE76-6DD4-48F7-8276-AADA1AACD4BF}" dt="2025-11-19T20:17:49.901" v="95"/>
          <ac:spMkLst>
            <pc:docMk/>
            <pc:sldMk cId="2910458406" sldId="265"/>
            <ac:spMk id="9" creationId="{9B625112-6BAB-4AD5-8309-DA92EE82941F}"/>
          </ac:spMkLst>
        </pc:spChg>
        <pc:spChg chg="del mod">
          <ac:chgData name="Laura Field" userId="e45ba288-38b8-4861-b6c0-88048534c07e" providerId="ADAL" clId="{1C95DE76-6DD4-48F7-8276-AADA1AACD4BF}" dt="2025-11-19T20:13:06.227" v="53"/>
          <ac:spMkLst>
            <pc:docMk/>
            <pc:sldMk cId="2910458406" sldId="265"/>
            <ac:spMk id="10" creationId="{00000000-0000-0000-0000-000000000000}"/>
          </ac:spMkLst>
        </pc:spChg>
        <pc:picChg chg="add del">
          <ac:chgData name="Laura Field" userId="e45ba288-38b8-4861-b6c0-88048534c07e" providerId="ADAL" clId="{1C95DE76-6DD4-48F7-8276-AADA1AACD4BF}" dt="2025-11-19T20:09:35.490" v="32" actId="478"/>
          <ac:picMkLst>
            <pc:docMk/>
            <pc:sldMk cId="2910458406" sldId="265"/>
            <ac:picMk id="4" creationId="{00000000-0000-0000-0000-000000000000}"/>
          </ac:picMkLst>
        </pc:picChg>
        <pc:picChg chg="del">
          <ac:chgData name="Laura Field" userId="e45ba288-38b8-4861-b6c0-88048534c07e" providerId="ADAL" clId="{1C95DE76-6DD4-48F7-8276-AADA1AACD4BF}" dt="2025-11-19T20:09:37.872" v="33" actId="478"/>
          <ac:picMkLst>
            <pc:docMk/>
            <pc:sldMk cId="2910458406" sldId="265"/>
            <ac:picMk id="8" creationId="{8B5D9205-E03A-4B9D-A271-42C9DEE46205}"/>
          </ac:picMkLst>
        </pc:picChg>
        <pc:picChg chg="del">
          <ac:chgData name="Laura Field" userId="e45ba288-38b8-4861-b6c0-88048534c07e" providerId="ADAL" clId="{1C95DE76-6DD4-48F7-8276-AADA1AACD4BF}" dt="2025-11-19T20:11:10.695" v="41" actId="478"/>
          <ac:picMkLst>
            <pc:docMk/>
            <pc:sldMk cId="2910458406" sldId="265"/>
            <ac:picMk id="11" creationId="{00000000-0000-0000-0000-000000000000}"/>
          </ac:picMkLst>
        </pc:picChg>
        <pc:picChg chg="add del mod">
          <ac:chgData name="Laura Field" userId="e45ba288-38b8-4861-b6c0-88048534c07e" providerId="ADAL" clId="{1C95DE76-6DD4-48F7-8276-AADA1AACD4BF}" dt="2025-11-19T20:17:18.520" v="91"/>
          <ac:picMkLst>
            <pc:docMk/>
            <pc:sldMk cId="2910458406" sldId="265"/>
            <ac:picMk id="12" creationId="{55EE6312-5298-461C-850A-EEA4C8E87E16}"/>
          </ac:picMkLst>
        </pc:picChg>
        <pc:picChg chg="add del mod">
          <ac:chgData name="Laura Field" userId="e45ba288-38b8-4861-b6c0-88048534c07e" providerId="ADAL" clId="{1C95DE76-6DD4-48F7-8276-AADA1AACD4BF}" dt="2025-11-19T20:12:29.794" v="48"/>
          <ac:picMkLst>
            <pc:docMk/>
            <pc:sldMk cId="2910458406" sldId="265"/>
            <ac:picMk id="14" creationId="{F5097DC2-4A2F-4CF0-9D24-B2883809D78C}"/>
          </ac:picMkLst>
        </pc:picChg>
      </pc:sldChg>
      <pc:sldChg chg="del">
        <pc:chgData name="Laura Field" userId="e45ba288-38b8-4861-b6c0-88048534c07e" providerId="ADAL" clId="{1C95DE76-6DD4-48F7-8276-AADA1AACD4BF}" dt="2025-11-18T22:37:37.832" v="0" actId="2696"/>
        <pc:sldMkLst>
          <pc:docMk/>
          <pc:sldMk cId="106050090" sldId="270"/>
        </pc:sldMkLst>
      </pc:sldChg>
      <pc:sldChg chg="modSp">
        <pc:chgData name="Laura Field" userId="e45ba288-38b8-4861-b6c0-88048534c07e" providerId="ADAL" clId="{1C95DE76-6DD4-48F7-8276-AADA1AACD4BF}" dt="2025-11-19T20:21:40.871" v="109" actId="207"/>
        <pc:sldMkLst>
          <pc:docMk/>
          <pc:sldMk cId="346318209" sldId="282"/>
        </pc:sldMkLst>
        <pc:spChg chg="mod">
          <ac:chgData name="Laura Field" userId="e45ba288-38b8-4861-b6c0-88048534c07e" providerId="ADAL" clId="{1C95DE76-6DD4-48F7-8276-AADA1AACD4BF}" dt="2025-11-19T20:21:40.871" v="109" actId="207"/>
          <ac:spMkLst>
            <pc:docMk/>
            <pc:sldMk cId="346318209" sldId="282"/>
            <ac:spMk id="3" creationId="{00000000-0000-0000-0000-000000000000}"/>
          </ac:spMkLst>
        </pc:spChg>
      </pc:sldChg>
      <pc:sldChg chg="modSp">
        <pc:chgData name="Laura Field" userId="e45ba288-38b8-4861-b6c0-88048534c07e" providerId="ADAL" clId="{1C95DE76-6DD4-48F7-8276-AADA1AACD4BF}" dt="2025-11-19T20:22:14.084" v="110" actId="207"/>
        <pc:sldMkLst>
          <pc:docMk/>
          <pc:sldMk cId="2167546055" sldId="295"/>
        </pc:sldMkLst>
        <pc:spChg chg="mod">
          <ac:chgData name="Laura Field" userId="e45ba288-38b8-4861-b6c0-88048534c07e" providerId="ADAL" clId="{1C95DE76-6DD4-48F7-8276-AADA1AACD4BF}" dt="2025-11-19T20:22:14.084" v="110" actId="207"/>
          <ac:spMkLst>
            <pc:docMk/>
            <pc:sldMk cId="2167546055" sldId="295"/>
            <ac:spMk id="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86ED94-D31E-4130-81B6-9FB15419D535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040E69-2095-403C-888F-3FC4A98019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97715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Please </a:t>
            </a:r>
            <a:r>
              <a:rPr lang="en-GB"/>
              <a:t>be</a:t>
            </a:r>
            <a:r>
              <a:rPr lang="en-GB" baseline="0"/>
              <a:t> awae that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A20E33-398F-4E7C-83D6-5BE2CCD9FD41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25405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62616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78943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13736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56028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9257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24322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11880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83004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10300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77637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91291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31D2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F2EBCF-4AA0-45FD-8C41-4B7CCBED20B2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7097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roundwood.bucks.sch.uk/year-1-2" TargetMode="Externa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roundwood.bucks.sch.uk/homework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hyperlink" Target="mailto:admin@Roundwood.bucks.sch.uk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524486"/>
            <a:ext cx="9144000" cy="2387600"/>
          </a:xfrm>
        </p:spPr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/>
              </a:rPr>
              <a:t>Welcome to </a:t>
            </a:r>
            <a:b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/>
              </a:rPr>
            </a:br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/>
              </a:rPr>
              <a:t>Year 1</a:t>
            </a:r>
            <a:r>
              <a:rPr lang="en-GB" b="1" dirty="0">
                <a:latin typeface="Sassoon Primary Std" panose="020B0503020103030203" pitchFamily="34" charset="0"/>
                <a:cs typeface="Arial"/>
              </a:rPr>
              <a:t> </a:t>
            </a:r>
          </a:p>
        </p:txBody>
      </p:sp>
      <p:pic>
        <p:nvPicPr>
          <p:cNvPr id="5" name="Picture 4" descr="Roundwood Primary School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5533" y="3786052"/>
            <a:ext cx="2020933" cy="227511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632300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39634" y="305389"/>
            <a:ext cx="10515600" cy="1325563"/>
          </a:xfrm>
          <a:solidFill>
            <a:srgbClr val="A31D27"/>
          </a:solidFill>
        </p:spPr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Meet the Y1 Team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13431" y="5475393"/>
            <a:ext cx="30490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sz="28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Mrs Field  </a:t>
            </a:r>
          </a:p>
          <a:p>
            <a:pPr algn="ctr"/>
            <a:r>
              <a:rPr lang="en-GB" sz="2800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Class Teacher</a:t>
            </a:r>
          </a:p>
        </p:txBody>
      </p:sp>
      <p:sp>
        <p:nvSpPr>
          <p:cNvPr id="7" name="Rectangle 6"/>
          <p:cNvSpPr/>
          <p:nvPr/>
        </p:nvSpPr>
        <p:spPr>
          <a:xfrm>
            <a:off x="4352066" y="5431576"/>
            <a:ext cx="3132781" cy="954107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algn="ctr"/>
            <a:r>
              <a:rPr lang="en-GB" sz="2800" dirty="0">
                <a:solidFill>
                  <a:schemeClr val="bg1"/>
                </a:solidFill>
                <a:latin typeface="Sassoon Primary Std" panose="020B0503020103030203" pitchFamily="34" charset="0"/>
                <a:cs typeface="Arial"/>
              </a:rPr>
              <a:t>Mrs Chambers </a:t>
            </a:r>
            <a:endParaRPr lang="en-GB" sz="2800" dirty="0">
              <a:solidFill>
                <a:schemeClr val="bg1"/>
              </a:solidFill>
              <a:latin typeface="Sassoon Primary Std" panose="020B0503020103030203" pitchFamily="34" charset="0"/>
              <a:cs typeface="Arial" panose="020B0604020202020204" pitchFamily="34" charset="0"/>
            </a:endParaRPr>
          </a:p>
          <a:p>
            <a:r>
              <a:rPr lang="en-GB" sz="2800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Teaching Assistant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67EE71B-0541-48AC-8AE2-ABA901EC78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758" y="2305156"/>
            <a:ext cx="2340949" cy="300979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54FF7D6-770E-4C5D-BF96-9C88E78B82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7333" y="2305155"/>
            <a:ext cx="2340949" cy="300979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4117419-4847-41B2-A0EE-A3524C66F4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5909" y="2290737"/>
            <a:ext cx="2349326" cy="3020563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2626773-CA24-46A8-8983-68C1BC6CE87E}"/>
              </a:ext>
            </a:extLst>
          </p:cNvPr>
          <p:cNvSpPr/>
          <p:nvPr/>
        </p:nvSpPr>
        <p:spPr>
          <a:xfrm>
            <a:off x="8125588" y="5431575"/>
            <a:ext cx="31099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Miss Connell</a:t>
            </a:r>
          </a:p>
          <a:p>
            <a:pPr algn="ctr"/>
            <a:r>
              <a:rPr lang="en-GB" sz="2800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HLTA</a:t>
            </a:r>
          </a:p>
        </p:txBody>
      </p:sp>
    </p:spTree>
    <p:extLst>
      <p:ext uri="{BB962C8B-B14F-4D97-AF65-F5344CB8AC3E}">
        <p14:creationId xmlns:p14="http://schemas.microsoft.com/office/powerpoint/2010/main" val="35992039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6094" y="275126"/>
            <a:ext cx="7513320" cy="1325563"/>
          </a:xfrm>
          <a:solidFill>
            <a:srgbClr val="A31D27"/>
          </a:solidFill>
        </p:spPr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Other staff that will help you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57037" y="3905283"/>
            <a:ext cx="21480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Mrs Handley   </a:t>
            </a:r>
          </a:p>
          <a:p>
            <a:pPr algn="ctr"/>
            <a:r>
              <a:rPr lang="en-GB" sz="2800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Headteacher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672708" y="3914181"/>
            <a:ext cx="347814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 Mrs Clarke   </a:t>
            </a:r>
          </a:p>
          <a:p>
            <a:pPr algn="ctr"/>
            <a:r>
              <a:rPr lang="en-GB" sz="2800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Deputy </a:t>
            </a:r>
          </a:p>
          <a:p>
            <a:pPr algn="ctr"/>
            <a:r>
              <a:rPr lang="en-GB" sz="2800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Headteacher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096000" y="3914181"/>
            <a:ext cx="2257441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800" dirty="0">
                <a:solidFill>
                  <a:schemeClr val="bg1"/>
                </a:solidFill>
                <a:latin typeface="Sassoon Primary Std" panose="020B0503020103030203" pitchFamily="34" charset="0"/>
                <a:cs typeface="Arial"/>
              </a:rPr>
              <a:t>  Ms Tanner   </a:t>
            </a:r>
          </a:p>
          <a:p>
            <a:pPr algn="ctr"/>
            <a:r>
              <a:rPr lang="en-GB" sz="2800" b="1" dirty="0" err="1">
                <a:solidFill>
                  <a:schemeClr val="bg1"/>
                </a:solidFill>
                <a:latin typeface="Sassoon Primary Std" panose="020B0503020103030203" pitchFamily="34" charset="0"/>
                <a:cs typeface="Arial"/>
              </a:rPr>
              <a:t>SENDCo</a:t>
            </a:r>
            <a:endParaRPr lang="en-GB" sz="2800" b="1" dirty="0">
              <a:solidFill>
                <a:schemeClr val="bg1"/>
              </a:solidFill>
              <a:latin typeface="Sassoon Primary Std" panose="020B0503020103030203" pitchFamily="34" charset="0"/>
              <a:cs typeface="Arial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024C531-D0DD-407A-BB92-041D015F16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634" y="1516708"/>
            <a:ext cx="1857292" cy="2387948"/>
          </a:xfrm>
          <a:prstGeom prst="rect">
            <a:avLst/>
          </a:prstGeom>
        </p:spPr>
      </p:pic>
      <p:pic>
        <p:nvPicPr>
          <p:cNvPr id="12" name="Content Placeholder 11">
            <a:extLst>
              <a:ext uri="{FF2B5EF4-FFF2-40B4-BE49-F238E27FC236}">
                <a16:creationId xmlns:a16="http://schemas.microsoft.com/office/drawing/2014/main" id="{58BC20FD-6D5A-427B-82B6-7DEF98E9FA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7711" y="1497657"/>
            <a:ext cx="1872109" cy="2406998"/>
          </a:xfr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A7111637-939F-41C7-8E7E-CF21052A1DA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0856" y="1516708"/>
            <a:ext cx="1872109" cy="240699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E911900A-14A2-4F66-91D6-9FA9A0E3976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5601" y="1507183"/>
            <a:ext cx="1872109" cy="2406998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95100B6F-AD4F-4C03-B5C8-5419BE2516B4}"/>
              </a:ext>
            </a:extLst>
          </p:cNvPr>
          <p:cNvSpPr txBox="1"/>
          <p:nvPr/>
        </p:nvSpPr>
        <p:spPr>
          <a:xfrm>
            <a:off x="8353441" y="3904655"/>
            <a:ext cx="347814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 </a:t>
            </a:r>
            <a:r>
              <a:rPr lang="en-GB" sz="28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Mrs Hall   </a:t>
            </a:r>
          </a:p>
          <a:p>
            <a:pPr algn="ctr"/>
            <a:r>
              <a:rPr lang="en-GB" sz="2800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School </a:t>
            </a:r>
          </a:p>
          <a:p>
            <a:pPr algn="ctr"/>
            <a:r>
              <a:rPr lang="en-GB" sz="2800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Administrator</a:t>
            </a:r>
          </a:p>
        </p:txBody>
      </p:sp>
    </p:spTree>
    <p:extLst>
      <p:ext uri="{BB962C8B-B14F-4D97-AF65-F5344CB8AC3E}">
        <p14:creationId xmlns:p14="http://schemas.microsoft.com/office/powerpoint/2010/main" val="2739394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Our classroom</a:t>
            </a: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216" y="1688829"/>
            <a:ext cx="5801784" cy="4351338"/>
          </a:xfr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9338" y="1688829"/>
            <a:ext cx="5804263" cy="4353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9499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Our classroom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8679" y="1690687"/>
            <a:ext cx="5235121" cy="3926341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279" y="1690688"/>
            <a:ext cx="5235120" cy="3926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14399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Our classroom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838" y="1690688"/>
            <a:ext cx="5801784" cy="4351338"/>
          </a:xfr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4378" y="1690688"/>
            <a:ext cx="5801784" cy="4351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7285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D2D5F0-5444-4323-95FF-5194C561AE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</a:rPr>
              <a:t>Our school Values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C7D512A-F610-4991-82A4-D1707D0D27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928392"/>
            <a:ext cx="10515600" cy="300121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6894306-B828-4407-990A-F1B55CA81A57}"/>
              </a:ext>
            </a:extLst>
          </p:cNvPr>
          <p:cNvSpPr txBox="1"/>
          <p:nvPr/>
        </p:nvSpPr>
        <p:spPr>
          <a:xfrm flipH="1">
            <a:off x="9012754" y="5239959"/>
            <a:ext cx="288174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chemeClr val="bg1"/>
                </a:solidFill>
                <a:latin typeface="Sassoon Primary Std" panose="020B0503020103030203" pitchFamily="34" charset="0"/>
              </a:rPr>
              <a:t>We lead with nurture </a:t>
            </a:r>
          </a:p>
        </p:txBody>
      </p:sp>
    </p:spTree>
    <p:extLst>
      <p:ext uri="{BB962C8B-B14F-4D97-AF65-F5344CB8AC3E}">
        <p14:creationId xmlns:p14="http://schemas.microsoft.com/office/powerpoint/2010/main" val="18316824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Marvellous Me</a:t>
            </a:r>
            <a:r>
              <a:rPr lang="en-GB" b="1" dirty="0">
                <a:solidFill>
                  <a:srgbClr val="FFFF00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 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Informs parents about current learning and exciting opportunities in the classroom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Acts as a celebration platform where teachers share badges and thumbs up (house points)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Instant notifications for parents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Celebrated weekly in class assembly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Creates a year book, each year, for child to revisit </a:t>
            </a:r>
          </a:p>
        </p:txBody>
      </p:sp>
    </p:spTree>
    <p:extLst>
      <p:ext uri="{BB962C8B-B14F-4D97-AF65-F5344CB8AC3E}">
        <p14:creationId xmlns:p14="http://schemas.microsoft.com/office/powerpoint/2010/main" val="27596938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Communication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Teacher on the door, morning and afternoon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Fortnightly bulletin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Website calendar which you can subscribe to </a:t>
            </a:r>
          </a:p>
          <a:p>
            <a:r>
              <a:rPr lang="en-GB" dirty="0" err="1">
                <a:solidFill>
                  <a:schemeClr val="bg1"/>
                </a:solidFill>
                <a:latin typeface="Sassoon Primary Std" panose="020B0503020103030203" pitchFamily="34" charset="0"/>
              </a:rPr>
              <a:t>Parentmail</a:t>
            </a:r>
            <a:endParaRPr lang="en-GB" dirty="0">
              <a:solidFill>
                <a:schemeClr val="bg1"/>
              </a:solidFill>
              <a:latin typeface="Sassoon Primary Std" panose="020B0503020103030203" pitchFamily="34" charset="0"/>
            </a:endParaRP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 Marvellous Me / Tapestry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Emails to class teacher via the office 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Please refer to our Communication policy for more details: https://www.roundwood.bucks.sch.uk/policies</a:t>
            </a:r>
          </a:p>
        </p:txBody>
      </p:sp>
    </p:spTree>
    <p:extLst>
      <p:ext uri="{BB962C8B-B14F-4D97-AF65-F5344CB8AC3E}">
        <p14:creationId xmlns:p14="http://schemas.microsoft.com/office/powerpoint/2010/main" val="17903555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219776" y="160815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Timetable</a:t>
            </a:r>
            <a:endParaRPr lang="en-GB" b="1" dirty="0">
              <a:solidFill>
                <a:schemeClr val="bg1"/>
              </a:solidFill>
              <a:latin typeface="Sassoon Primary Std" panose="020B0503020103030203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6199067-ACE7-4135-9107-9AC51A2C6F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6623" y="1027906"/>
            <a:ext cx="9278753" cy="5669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66876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BD1E2BF-8232-497C-82B2-155585C770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7419" y="769441"/>
            <a:ext cx="8905888" cy="594899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A3CD91FC-4713-47EE-BC90-0AF11879CAB2}"/>
              </a:ext>
            </a:extLst>
          </p:cNvPr>
          <p:cNvSpPr/>
          <p:nvPr/>
        </p:nvSpPr>
        <p:spPr>
          <a:xfrm>
            <a:off x="31478" y="0"/>
            <a:ext cx="386676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Our Curriculum</a:t>
            </a:r>
            <a:endParaRPr lang="en-GB" sz="4400" b="1" dirty="0">
              <a:solidFill>
                <a:schemeClr val="bg1"/>
              </a:solidFill>
              <a:latin typeface="Sassoon Primary Std" panose="020B0503020103030203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65245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BAE5BC8-01B2-4E97-8C23-FEEDBC86DDFE}"/>
              </a:ext>
            </a:extLst>
          </p:cNvPr>
          <p:cNvSpPr/>
          <p:nvPr/>
        </p:nvSpPr>
        <p:spPr>
          <a:xfrm>
            <a:off x="401365" y="373118"/>
            <a:ext cx="386676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Our Curriculum</a:t>
            </a:r>
            <a:endParaRPr lang="en-GB" sz="4400" b="1" dirty="0">
              <a:solidFill>
                <a:schemeClr val="bg1"/>
              </a:solidFill>
              <a:latin typeface="Sassoon Primary Std" panose="020B0503020103030203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C78846E-9F32-4EDC-912E-E597CD4FBA4B}"/>
              </a:ext>
            </a:extLst>
          </p:cNvPr>
          <p:cNvSpPr txBox="1"/>
          <p:nvPr/>
        </p:nvSpPr>
        <p:spPr>
          <a:xfrm>
            <a:off x="401365" y="1746504"/>
            <a:ext cx="79836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latin typeface="Sassoon Primary Std" panose="020B0503020103030203" pitchFamily="34" charset="0"/>
              </a:rPr>
              <a:t>Click the link to view our half termly Learning Maps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DC7DE62-42D2-4041-8E85-1B8EC3F4C1AD}"/>
              </a:ext>
            </a:extLst>
          </p:cNvPr>
          <p:cNvSpPr/>
          <p:nvPr/>
        </p:nvSpPr>
        <p:spPr>
          <a:xfrm>
            <a:off x="401365" y="2389144"/>
            <a:ext cx="82276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latin typeface="Sassoon Primary Std" panose="020B0503020103030203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https://www.roundwood.bucks.sch.uk/year-1-2</a:t>
            </a:r>
            <a:r>
              <a:rPr lang="en-GB" sz="3200" dirty="0">
                <a:solidFill>
                  <a:schemeClr val="bg1"/>
                </a:solidFill>
                <a:latin typeface="Sassoon Primary Std" panose="020B0503020103030203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630911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Assessments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143974"/>
            <a:ext cx="10633364" cy="478465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u="sng" dirty="0">
                <a:solidFill>
                  <a:schemeClr val="bg1"/>
                </a:solidFill>
                <a:latin typeface="Sassoon Primary Std" panose="020B0503020103030203" pitchFamily="34" charset="0"/>
              </a:rPr>
              <a:t>Non Statutory Assessments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Spelling checks twice per half term and new lists allocated if needed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Allocation of the next reading scheme book band when appropriate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End of block assessment for maths 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Half termly phonics checks to ensure on track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End of term maths and reading assessment papers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Practice phonics screening checks in spring 1 and summer 1</a:t>
            </a:r>
          </a:p>
          <a:p>
            <a:endParaRPr lang="en-GB" dirty="0">
              <a:solidFill>
                <a:schemeClr val="bg1"/>
              </a:solidFill>
              <a:latin typeface="Sassoon Primary Std" panose="020B0503020103030203" pitchFamily="34" charset="0"/>
            </a:endParaRPr>
          </a:p>
          <a:p>
            <a:pPr marL="0" indent="0">
              <a:buNone/>
            </a:pPr>
            <a:r>
              <a:rPr lang="en-GB" u="sng" dirty="0">
                <a:solidFill>
                  <a:schemeClr val="bg1"/>
                </a:solidFill>
                <a:latin typeface="Sassoon Primary Std" panose="020B0503020103030203" pitchFamily="34" charset="0"/>
              </a:rPr>
              <a:t>Statutory Assessments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Phonics Screening Check in June</a:t>
            </a:r>
          </a:p>
          <a:p>
            <a:pPr marL="0" indent="0">
              <a:buNone/>
            </a:pPr>
            <a:endParaRPr lang="en-GB" dirty="0">
              <a:solidFill>
                <a:schemeClr val="bg1"/>
              </a:solidFill>
              <a:latin typeface="Sassoon Primary Std" panose="020B0503020103030203" pitchFamily="34" charset="0"/>
            </a:endParaRPr>
          </a:p>
          <a:p>
            <a:endParaRPr lang="en-GB" dirty="0">
              <a:solidFill>
                <a:srgbClr val="FFFF00"/>
              </a:solidFill>
              <a:latin typeface="Sassoon Primary Std" panose="020B0503020103030203" pitchFamily="34" charset="0"/>
            </a:endParaRPr>
          </a:p>
          <a:p>
            <a:endParaRPr lang="en-GB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5756564" y="1465407"/>
            <a:ext cx="4426527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>
                <a:solidFill>
                  <a:srgbClr val="FFFF00"/>
                </a:solidFill>
              </a:rPr>
              <a:t>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>
              <a:solidFill>
                <a:srgbClr val="FFFF00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862942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Homework 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7"/>
            <a:ext cx="10515600" cy="4056970"/>
          </a:xfrm>
        </p:spPr>
        <p:txBody>
          <a:bodyPr>
            <a:normAutofit/>
          </a:bodyPr>
          <a:lstStyle/>
          <a:p>
            <a:r>
              <a:rPr lang="en-GB" dirty="0" err="1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Numbots</a:t>
            </a:r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 – 15mins/week broken into several small sessions</a:t>
            </a:r>
            <a:endParaRPr lang="en-GB" dirty="0">
              <a:solidFill>
                <a:srgbClr val="FFFF00"/>
              </a:solidFill>
              <a:latin typeface="Sassoon Primary Std" panose="020B0503020103030203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Bug Club Phonics – books allocated to read online</a:t>
            </a:r>
            <a:endParaRPr lang="en-GB" dirty="0">
              <a:solidFill>
                <a:srgbClr val="FFFF00"/>
              </a:solidFill>
              <a:latin typeface="Sassoon Primary Std" panose="020B0503020103030203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HFW / Spellings – 10 spellings of high frequency and tricky words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Reading books and library books will be changed on a </a:t>
            </a:r>
            <a:r>
              <a:rPr lang="en-GB" b="1" u="sng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Tuesday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Additional homework can be completed – by utilising our Dip and Do </a:t>
            </a:r>
          </a:p>
          <a:p>
            <a:endParaRPr lang="en-GB" dirty="0">
              <a:solidFill>
                <a:schemeClr val="bg1"/>
              </a:solidFill>
              <a:latin typeface="Sassoon Primary Std" panose="020B0503020103030203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https://www.roundwood.bucks.sch.uk/homework</a:t>
            </a:r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  </a:t>
            </a:r>
          </a:p>
          <a:p>
            <a:pPr marL="0" indent="0">
              <a:buNone/>
            </a:pPr>
            <a:endParaRPr lang="en-GB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3182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Reading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66508" y="254289"/>
            <a:ext cx="6212898" cy="6174860"/>
          </a:xfrm>
          <a:prstGeom prst="rect">
            <a:avLst/>
          </a:prstGeom>
        </p:spPr>
      </p:pic>
      <p:pic>
        <p:nvPicPr>
          <p:cNvPr id="8" name="Picture 7" descr="C:\Users\Head\AppData\Local\Temp\Temp1_great-books-guide-poster-social-cards.zip\primary-social-square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389250"/>
            <a:ext cx="4490171" cy="40398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017493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Proposed Trips and Events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Library visit in Buckingham – no cost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Waddesdon – Garden Explorers – approx. £9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Cotswold Wildlife Park – approx. £30-£35</a:t>
            </a:r>
          </a:p>
          <a:p>
            <a:endParaRPr lang="en-GB" dirty="0">
              <a:solidFill>
                <a:schemeClr val="bg1"/>
              </a:solidFill>
              <a:latin typeface="Sassoon Primary Std" panose="020B0503020103030203" pitchFamily="34" charset="0"/>
            </a:endParaRP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Other local visits around the village will take place throughout the year at no cost.</a:t>
            </a:r>
          </a:p>
        </p:txBody>
      </p:sp>
    </p:spTree>
    <p:extLst>
      <p:ext uri="{BB962C8B-B14F-4D97-AF65-F5344CB8AC3E}">
        <p14:creationId xmlns:p14="http://schemas.microsoft.com/office/powerpoint/2010/main" val="23533065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Useful Information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Start of day is </a:t>
            </a:r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8:45am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End of day is </a:t>
            </a:r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3:15pm</a:t>
            </a:r>
            <a:r>
              <a:rPr lang="en-GB" dirty="0">
                <a:solidFill>
                  <a:srgbClr val="FFFF00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Wraparound care is run by S4A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Breakfast club opens from 7:30am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Afterschool club opens until 6:00pm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To book a session in S4A breakfast club or after school club. Go to the S4A website and click on Roundwood school</a:t>
            </a:r>
          </a:p>
        </p:txBody>
      </p:sp>
    </p:spTree>
    <p:extLst>
      <p:ext uri="{BB962C8B-B14F-4D97-AF65-F5344CB8AC3E}">
        <p14:creationId xmlns:p14="http://schemas.microsoft.com/office/powerpoint/2010/main" val="17016051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Useful Information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Book bags only  – the cloakroom is not big enough to accommodate rucksacks unless it is forest school days.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No toys or stationary to be brought in from home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Medical conditions / allergies must be detailed on a healthcare plan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If anyone else is picking your child up, please e-mail or call the school office otherwise we will not be able to send your child home </a:t>
            </a:r>
          </a:p>
        </p:txBody>
      </p:sp>
    </p:spTree>
    <p:extLst>
      <p:ext uri="{BB962C8B-B14F-4D97-AF65-F5344CB8AC3E}">
        <p14:creationId xmlns:p14="http://schemas.microsoft.com/office/powerpoint/2010/main" val="354119287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PE &amp; Games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8175" y="1531709"/>
            <a:ext cx="10588625" cy="4827423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PE is on a </a:t>
            </a:r>
            <a:r>
              <a:rPr lang="en-GB" b="1" u="sng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Tuesday</a:t>
            </a:r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 and </a:t>
            </a:r>
            <a:r>
              <a:rPr lang="en-GB" b="1" u="sng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Thursday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Please send your child into school wearing their PE kit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Please make sure your child wears the correct uniform for PE, and not dress down clothes. 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en-GB" sz="28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 Red Roundwood PE shirt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en-GB" sz="28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Black shorts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en-GB" sz="28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Black track suit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en-GB" sz="28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Trainers</a:t>
            </a:r>
          </a:p>
          <a:p>
            <a:endParaRPr lang="en-GB" sz="3200" dirty="0">
              <a:solidFill>
                <a:schemeClr val="bg1"/>
              </a:solidFill>
              <a:latin typeface="Sassoon Primary Std" panose="020B0503020103030203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151354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Uniform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416050"/>
            <a:ext cx="10515600" cy="5232400"/>
          </a:xfrm>
        </p:spPr>
        <p:txBody>
          <a:bodyPr>
            <a:normAutofit fontScale="40000" lnSpcReduction="20000"/>
          </a:bodyPr>
          <a:lstStyle/>
          <a:p>
            <a:endParaRPr lang="en-GB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70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Red sweatshirt or cardigan with school logo</a:t>
            </a:r>
          </a:p>
          <a:p>
            <a:r>
              <a:rPr lang="en-GB" sz="70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Plain white polo shirt or plain white blouse </a:t>
            </a:r>
          </a:p>
          <a:p>
            <a:r>
              <a:rPr lang="en-GB" sz="70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Grey skirt/pinafore/trousers/shorts; traditional school style</a:t>
            </a:r>
          </a:p>
          <a:p>
            <a:r>
              <a:rPr lang="en-GB" sz="70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Grey short socks </a:t>
            </a:r>
          </a:p>
          <a:p>
            <a:r>
              <a:rPr lang="en-GB" sz="70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White long socks </a:t>
            </a:r>
          </a:p>
          <a:p>
            <a:r>
              <a:rPr lang="en-GB" sz="70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Red or grey tights </a:t>
            </a:r>
          </a:p>
          <a:p>
            <a:r>
              <a:rPr lang="en-GB" sz="70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Black leather school shoes (not trainers)</a:t>
            </a:r>
          </a:p>
          <a:p>
            <a:r>
              <a:rPr lang="en-GB" sz="70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Red and white gingham dress or playsuit in the summer</a:t>
            </a:r>
          </a:p>
          <a:p>
            <a:endParaRPr lang="en-GB" sz="7000" dirty="0">
              <a:solidFill>
                <a:schemeClr val="bg1"/>
              </a:solidFill>
              <a:latin typeface="Sassoon Primary Std" panose="020B0503020103030203" pitchFamily="34" charset="0"/>
              <a:cs typeface="Arial" panose="020B0604020202020204" pitchFamily="34" charset="0"/>
            </a:endParaRPr>
          </a:p>
          <a:p>
            <a:r>
              <a:rPr lang="en-GB" sz="70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All children require a book bag, water bottle and wellington boots </a:t>
            </a:r>
            <a:endParaRPr lang="en-GB" sz="7000" dirty="0">
              <a:latin typeface="Sassoon Primary Std" panose="020B0503020103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04070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Uniform – Expectations  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674630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Long hair / and or fringes must be tied back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Studs for pierced ears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No other jewellery permitted (unless for religious reasons)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No make up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No nail varnish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No extreme hair cuts e.g. mullets / close shaven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No hair dye </a:t>
            </a:r>
          </a:p>
        </p:txBody>
      </p:sp>
    </p:spTree>
    <p:extLst>
      <p:ext uri="{BB962C8B-B14F-4D97-AF65-F5344CB8AC3E}">
        <p14:creationId xmlns:p14="http://schemas.microsoft.com/office/powerpoint/2010/main" val="265802562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0"/>
            <a:ext cx="10515600" cy="1325563"/>
          </a:xfrm>
        </p:spPr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Attendance – it really does matter!</a:t>
            </a:r>
          </a:p>
        </p:txBody>
      </p:sp>
      <p:pic>
        <p:nvPicPr>
          <p:cNvPr id="1026" name="Picture 2" descr="School Absence Data PDF - Silly School Education (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302327"/>
            <a:ext cx="11942618" cy="5417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066976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Support from home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Make sure your child arrives on time each morning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Support your child with reading, spelling and homework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Empty book bags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Keep us informed of anything that may affect your child’s learning or happiness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Regularly check Marvellous Me, </a:t>
            </a:r>
            <a:r>
              <a:rPr lang="en-GB" dirty="0" err="1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Parentmail</a:t>
            </a:r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 and school calendar on the school website </a:t>
            </a:r>
          </a:p>
          <a:p>
            <a:pPr marL="0" indent="0">
              <a:buNone/>
            </a:pP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1768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Online safety </a:t>
            </a:r>
            <a:endParaRPr lang="en-GB" dirty="0">
              <a:latin typeface="Sassoon Primary Std" panose="020B0503020103030203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1673" y="1825625"/>
            <a:ext cx="5680363" cy="4408920"/>
          </a:xfrm>
        </p:spPr>
        <p:txBody>
          <a:bodyPr>
            <a:normAutofit lnSpcReduction="10000"/>
          </a:bodyPr>
          <a:lstStyle/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Help us to keep your child ‘a child’ for as long as possible</a:t>
            </a:r>
          </a:p>
          <a:p>
            <a:pPr marL="0" indent="0">
              <a:buNone/>
            </a:pPr>
            <a:endParaRPr lang="en-GB" dirty="0">
              <a:solidFill>
                <a:schemeClr val="bg1"/>
              </a:solidFill>
              <a:latin typeface="Sassoon Primary Std" panose="020B0503020103030203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Trends in behaviour show that children are far too aware of adult topics /language as a direst result of social media access</a:t>
            </a:r>
          </a:p>
          <a:p>
            <a:pPr marL="0" indent="0">
              <a:buNone/>
            </a:pPr>
            <a:endParaRPr lang="en-GB" dirty="0">
              <a:solidFill>
                <a:schemeClr val="bg1"/>
              </a:solidFill>
              <a:latin typeface="Sassoon Primary Std" panose="020B0503020103030203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If your child has a device or phone, please check it regularly</a:t>
            </a:r>
          </a:p>
        </p:txBody>
      </p:sp>
      <p:pic>
        <p:nvPicPr>
          <p:cNvPr id="2052" name="Picture 4" descr="Understanding Age Ratings - Own It - BB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053936"/>
            <a:ext cx="5715000" cy="3571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607829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Hot meals / Packed lunches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t"/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Hot meals are provided free of charge to all children up to Year 2. </a:t>
            </a:r>
          </a:p>
          <a:p>
            <a:pPr fontAlgn="t"/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Hot meals are payable for Years 3 – 6 unless in receipt of Pupil Premium funding.</a:t>
            </a:r>
          </a:p>
          <a:p>
            <a:pPr fontAlgn="t"/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If your child does not want a hot meal, you can provide them with a packed lunch.</a:t>
            </a:r>
          </a:p>
          <a:p>
            <a:pPr fontAlgn="t"/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If you would like your child to receive hot meals, please ensure you order from Fresh Start directly – information on the website </a:t>
            </a:r>
            <a:endParaRPr lang="en-GB" dirty="0">
              <a:latin typeface="Sassoon Primary Std" panose="020B0503020103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477665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Contact us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At </a:t>
            </a:r>
            <a:r>
              <a:rPr lang="en-GB" dirty="0" err="1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Tingewick</a:t>
            </a:r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, If you would like to contact any member of staff please send to  </a:t>
            </a:r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admin@Roundwood.bucks.sch.uk</a:t>
            </a:r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 with FAO and Mrs Hall will forward it to the correct member of staff for you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Alternatively, please call 01280 848306</a:t>
            </a:r>
          </a:p>
          <a:p>
            <a:endParaRPr lang="en-GB" dirty="0">
              <a:solidFill>
                <a:schemeClr val="bg1"/>
              </a:solidFill>
              <a:latin typeface="Sassoon Primary Std" panose="020B0503020103030203" pitchFamily="34" charset="0"/>
              <a:cs typeface="Arial" panose="020B0604020202020204" pitchFamily="34" charset="0"/>
            </a:endParaRPr>
          </a:p>
          <a:p>
            <a:endParaRPr lang="en-GB" dirty="0">
              <a:solidFill>
                <a:schemeClr val="bg1"/>
              </a:solidFill>
              <a:latin typeface="Sassoon Primary Std" panose="020B0503020103030203" pitchFamily="34" charset="0"/>
              <a:cs typeface="Arial" panose="020B0604020202020204" pitchFamily="34" charset="0"/>
            </a:endParaRPr>
          </a:p>
          <a:p>
            <a:endParaRPr lang="en-GB" dirty="0">
              <a:solidFill>
                <a:schemeClr val="bg1"/>
              </a:solidFill>
              <a:latin typeface="Sassoon Primary Std" panose="020B0503020103030203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75460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9612C0FE20EC9438677A3CD539789CF" ma:contentTypeVersion="16" ma:contentTypeDescription="Create a new document." ma:contentTypeScope="" ma:versionID="1bd667756ad23ecd714eb2e834d67d9e">
  <xsd:schema xmlns:xsd="http://www.w3.org/2001/XMLSchema" xmlns:xs="http://www.w3.org/2001/XMLSchema" xmlns:p="http://schemas.microsoft.com/office/2006/metadata/properties" xmlns:ns3="d0476826-68d4-4468-a401-68543225fd34" xmlns:ns4="2805c3c8-6e1f-4cf2-bdd3-762d77b14892" targetNamespace="http://schemas.microsoft.com/office/2006/metadata/properties" ma:root="true" ma:fieldsID="cb0ec8e6de85537ee3185c0cf9fb6565" ns3:_="" ns4:_="">
    <xsd:import namespace="d0476826-68d4-4468-a401-68543225fd34"/>
    <xsd:import namespace="2805c3c8-6e1f-4cf2-bdd3-762d77b14892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4:SharedWithUsers" minOccurs="0"/>
                <xsd:element ref="ns4:SharedWithDetails" minOccurs="0"/>
                <xsd:element ref="ns4:SharingHintHash" minOccurs="0"/>
                <xsd:element ref="ns3:_activity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0476826-68d4-4468-a401-68543225fd3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Length (seconds)" ma:internalName="MediaLengthInSeconds" ma:readOnly="true">
      <xsd:simpleType>
        <xsd:restriction base="dms:Unknown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_activity" ma:index="19" nillable="true" ma:displayName="_activity" ma:hidden="true" ma:internalName="_activity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1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3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805c3c8-6e1f-4cf2-bdd3-762d77b14892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d0476826-68d4-4468-a401-68543225fd34" xsi:nil="true"/>
  </documentManagement>
</p:properties>
</file>

<file path=customXml/itemProps1.xml><?xml version="1.0" encoding="utf-8"?>
<ds:datastoreItem xmlns:ds="http://schemas.openxmlformats.org/officeDocument/2006/customXml" ds:itemID="{41335541-1D67-49E6-8D71-55C2E0C3BCA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21BB096-C4CC-41B0-B3F8-E65305A6DF6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0476826-68d4-4468-a401-68543225fd34"/>
    <ds:schemaRef ds:uri="2805c3c8-6e1f-4cf2-bdd3-762d77b1489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A786E32-0BC2-4C54-A0E2-EB7C76F556C0}">
  <ds:schemaRefs>
    <ds:schemaRef ds:uri="http://www.w3.org/XML/1998/namespace"/>
    <ds:schemaRef ds:uri="http://purl.org/dc/elements/1.1/"/>
    <ds:schemaRef ds:uri="http://schemas.microsoft.com/office/infopath/2007/PartnerControls"/>
    <ds:schemaRef ds:uri="http://schemas.microsoft.com/office/2006/documentManagement/types"/>
    <ds:schemaRef ds:uri="http://purl.org/dc/dcmitype/"/>
    <ds:schemaRef ds:uri="2805c3c8-6e1f-4cf2-bdd3-762d77b14892"/>
    <ds:schemaRef ds:uri="http://schemas.microsoft.com/office/2006/metadata/properties"/>
    <ds:schemaRef ds:uri="http://schemas.openxmlformats.org/package/2006/metadata/core-properties"/>
    <ds:schemaRef ds:uri="d0476826-68d4-4468-a401-68543225fd34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1325</TotalTime>
  <Words>905</Words>
  <Application>Microsoft Office PowerPoint</Application>
  <PresentationFormat>Widescreen</PresentationFormat>
  <Paragraphs>136</Paragraphs>
  <Slides>26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2" baseType="lpstr">
      <vt:lpstr>Arial</vt:lpstr>
      <vt:lpstr>Calibri</vt:lpstr>
      <vt:lpstr>Calibri Light</vt:lpstr>
      <vt:lpstr>Sassoon Primary Std</vt:lpstr>
      <vt:lpstr>Wingdings</vt:lpstr>
      <vt:lpstr>Office Theme</vt:lpstr>
      <vt:lpstr>Welcome to  Year 1 </vt:lpstr>
      <vt:lpstr>Meet the Y1 Team</vt:lpstr>
      <vt:lpstr>Other staff that will help you</vt:lpstr>
      <vt:lpstr>Our classroom</vt:lpstr>
      <vt:lpstr>Our classroom</vt:lpstr>
      <vt:lpstr>Our classroom</vt:lpstr>
      <vt:lpstr>Our school Values</vt:lpstr>
      <vt:lpstr>Marvellous Me  </vt:lpstr>
      <vt:lpstr>Communication </vt:lpstr>
      <vt:lpstr>PowerPoint Presentation</vt:lpstr>
      <vt:lpstr>PowerPoint Presentation</vt:lpstr>
      <vt:lpstr>PowerPoint Presentation</vt:lpstr>
      <vt:lpstr>Assessments </vt:lpstr>
      <vt:lpstr>Homework  </vt:lpstr>
      <vt:lpstr>Reading </vt:lpstr>
      <vt:lpstr>Proposed Trips and Events </vt:lpstr>
      <vt:lpstr>Useful Information </vt:lpstr>
      <vt:lpstr>Useful Information</vt:lpstr>
      <vt:lpstr>PE &amp; Games</vt:lpstr>
      <vt:lpstr>Uniform</vt:lpstr>
      <vt:lpstr>Uniform – Expectations   </vt:lpstr>
      <vt:lpstr>Attendance – it really does matter!</vt:lpstr>
      <vt:lpstr>Support from home </vt:lpstr>
      <vt:lpstr>Online safety </vt:lpstr>
      <vt:lpstr>Hot meals / Packed lunches </vt:lpstr>
      <vt:lpstr>Contact us</vt:lpstr>
    </vt:vector>
  </TitlesOfParts>
  <Company>SchoolTST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1</dc:title>
  <dc:creator>Head</dc:creator>
  <cp:lastModifiedBy>Laura Field</cp:lastModifiedBy>
  <cp:revision>75</cp:revision>
  <dcterms:created xsi:type="dcterms:W3CDTF">2022-09-06T13:09:57Z</dcterms:created>
  <dcterms:modified xsi:type="dcterms:W3CDTF">2025-11-19T20:22:45Z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0x01010069612C0FE20EC9438677A3CD539789CF</vt:lpwstr>
  </property>
  <property fmtid="{D5CDD505-2E9C-101B-9397-08002B2CF9AE}" pid="3" name="MediaServiceImageTags">
    <vt:lpwstr/>
  </property>
</Properties>
</file>