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2" r:id="rId4"/>
    <p:sldId id="277" r:id="rId5"/>
    <p:sldId id="278" r:id="rId6"/>
    <p:sldId id="259" r:id="rId7"/>
    <p:sldId id="273" r:id="rId8"/>
    <p:sldId id="274" r:id="rId9"/>
    <p:sldId id="280" r:id="rId10"/>
    <p:sldId id="284" r:id="rId11"/>
    <p:sldId id="263" r:id="rId12"/>
    <p:sldId id="279" r:id="rId13"/>
    <p:sldId id="285" r:id="rId14"/>
    <p:sldId id="286" r:id="rId15"/>
    <p:sldId id="264" r:id="rId16"/>
    <p:sldId id="288" r:id="rId17"/>
    <p:sldId id="290" r:id="rId18"/>
    <p:sldId id="282" r:id="rId19"/>
    <p:sldId id="276" r:id="rId20"/>
    <p:sldId id="283" r:id="rId21"/>
    <p:sldId id="292" r:id="rId22"/>
    <p:sldId id="291" r:id="rId23"/>
    <p:sldId id="289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ildman" initials="EW" lastIdx="1" clrIdx="0">
    <p:extLst>
      <p:ext uri="{19B8F6BF-5375-455C-9EA6-DF929625EA0E}">
        <p15:presenceInfo xmlns:p15="http://schemas.microsoft.com/office/powerpoint/2012/main" userId="Emma Wi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5785" autoAdjust="0"/>
  </p:normalViewPr>
  <p:slideViewPr>
    <p:cSldViewPr snapToGrid="0">
      <p:cViewPr varScale="1">
        <p:scale>
          <a:sx n="65" d="100"/>
          <a:sy n="65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71D-6F4F-46BD-970A-19CA3268A47B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0E33-398F-4E7C-83D6-5BE2CCD9F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with the best the world has to offer whilst igniting a passion for learning, along with their enthusiasm and curiosity to explore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so that they strive to achieve their best, and to think to remember.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children so that they can converse, share in relationships and academically succeed beyond their time with us; being truly motivated by the successes and development they have made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</a:t>
            </a:r>
            <a:r>
              <a:rPr lang="en-GB" baseline="0" dirty="0"/>
              <a:t> on the door – quick messages for anything else, please email the office. Teachers aim to respond within 48hours.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share paper copies</a:t>
            </a:r>
            <a:r>
              <a:rPr lang="en-GB" baseline="0" dirty="0"/>
              <a:t> of Parent Guide.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6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EBCF-4AA0-45FD-8C41-4B7CCBED20B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oradventure.com/culmington-manor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Roundwood.bucks.sch.u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ite-prod-sorted.s3.amazonaws.com/roundwood-primary-school-redesign/UploadedDocument/018ce376-38db-41c1-83c0-a86f0b5b2a63/communications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teaching-wiki/sats-standard-attainment-tests" TargetMode="External"/><Relationship Id="rId2" Type="http://schemas.openxmlformats.org/officeDocument/2006/relationships/hyperlink" Target="https://www.buckinghamshire.gov.uk/schools-and-learning/schools-index/school-admissions/school-admissions-guides-policies-and-statistics/guide-to-grammar-schools-and-the-secondary-school-transfer-test-11-plus/secondary-transfer-testing-proces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Teacher –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853543"/>
            <a:ext cx="2190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– KS2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05697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TT </a:t>
            </a:r>
            <a:r>
              <a:rPr lang="en-GB" sz="3000" dirty="0" err="1">
                <a:solidFill>
                  <a:schemeClr val="bg1"/>
                </a:solidFill>
                <a:cs typeface="Arial" panose="020B0604020202020204" pitchFamily="34" charset="0"/>
              </a:rPr>
              <a:t>Rockstars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HFW / Spellings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Reading books will be changed throughout the week.</a:t>
            </a:r>
            <a:r>
              <a:rPr lang="en-GB" sz="3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Homework Activity Grids – shared at the beginning of each half term.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Year 5 / 6 – English and Maths </a:t>
            </a:r>
          </a:p>
          <a:p>
            <a:pPr marL="0" indent="0">
              <a:buNone/>
            </a:pPr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B0F0"/>
                </a:solidFill>
                <a:cs typeface="Arial" panose="020B0604020202020204" pitchFamily="34" charset="0"/>
              </a:rPr>
              <a:t>Please see our Parent’s Guide to Homework</a:t>
            </a:r>
          </a:p>
        </p:txBody>
      </p:sp>
    </p:spTree>
    <p:extLst>
      <p:ext uri="{BB962C8B-B14F-4D97-AF65-F5344CB8AC3E}">
        <p14:creationId xmlns:p14="http://schemas.microsoft.com/office/powerpoint/2010/main" val="9977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8" y="254289"/>
            <a:ext cx="6212898" cy="6174860"/>
          </a:xfrm>
          <a:prstGeom prst="rect">
            <a:avLst/>
          </a:prstGeom>
        </p:spPr>
      </p:pic>
      <p:pic>
        <p:nvPicPr>
          <p:cNvPr id="8" name="Picture 7" descr="C:\Users\Head\AppData\Local\Temp\Temp1_great-books-guide-poster-social-cards.zip\primary-social-squ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9250"/>
            <a:ext cx="4490171" cy="403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4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Trips and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Oxford Open Air Theatre – approximately £30</a:t>
            </a:r>
          </a:p>
          <a:p>
            <a:r>
              <a:rPr lang="en-US" dirty="0">
                <a:solidFill>
                  <a:schemeClr val="bg1"/>
                </a:solidFill>
              </a:rPr>
              <a:t>Treat Week – approximately £15</a:t>
            </a:r>
          </a:p>
          <a:p>
            <a:r>
              <a:rPr lang="en-US" dirty="0">
                <a:solidFill>
                  <a:schemeClr val="bg1"/>
                </a:solidFill>
              </a:rPr>
              <a:t>Manor Adventure - </a:t>
            </a:r>
            <a:r>
              <a:rPr lang="en-US" dirty="0">
                <a:hlinkClick r:id="rId2"/>
              </a:rPr>
              <a:t>Outdoor Adventure School Courses in </a:t>
            </a:r>
            <a:r>
              <a:rPr lang="en-US" dirty="0" err="1">
                <a:hlinkClick r:id="rId2"/>
              </a:rPr>
              <a:t>Shropshire</a:t>
            </a:r>
            <a:r>
              <a:rPr lang="en-US" dirty="0">
                <a:hlinkClick r:id="rId2"/>
              </a:rPr>
              <a:t> (manoradventure.com)</a:t>
            </a:r>
            <a:endParaRPr lang="en-US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0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Start of day is 9:00am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End of day is 3:30pm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Wraparound care run by S4A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Breakfast club open from 7:30am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After school club open until 6:00pm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 book a session in S4A breakfast club or after school club. Go to the S4A website and click on Roundwood school</a:t>
            </a:r>
          </a:p>
        </p:txBody>
      </p:sp>
    </p:spTree>
    <p:extLst>
      <p:ext uri="{BB962C8B-B14F-4D97-AF65-F5344CB8AC3E}">
        <p14:creationId xmlns:p14="http://schemas.microsoft.com/office/powerpoint/2010/main" val="40927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Toys and items from home should not be brought into school.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Small Pencil Cases can be brought in containing colouring pencils and felt pens. Teacher’s discretion will be used on when they can be used.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Medical conditions / allergies must be detailed on a healthcare plan and medication provided in original packaging.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anyone else is picking your child up, please e-mail or call the school office otherwise we will not be able to send your child home </a:t>
            </a:r>
          </a:p>
        </p:txBody>
      </p:sp>
    </p:spTree>
    <p:extLst>
      <p:ext uri="{BB962C8B-B14F-4D97-AF65-F5344CB8AC3E}">
        <p14:creationId xmlns:p14="http://schemas.microsoft.com/office/powerpoint/2010/main" val="59654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&amp; Games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31709"/>
            <a:ext cx="10515600" cy="482742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PE is on a Tuesday and Thursday  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bring your P.E. kit to school in a drawstring bag.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make sure you wear the correct school uniform for PE this includes trainers and not dress down clothes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Gawcott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sweatshirt or cardigan with school logo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Plain white polo shirt or plain white blouse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skirt/pinafore/trousers/shorts; traditional school style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short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White long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or grey tights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Black leather (or alternative) school shoes (not trainers)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and white gingham dress or playsuit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All children require a water bottle and wellington boots / outdoor shoes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7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Expectations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Long hair / and or fringes must be tied or clipped back </a:t>
            </a:r>
          </a:p>
          <a:p>
            <a:r>
              <a:rPr lang="en-GB" dirty="0">
                <a:solidFill>
                  <a:schemeClr val="bg1"/>
                </a:solidFill>
              </a:rPr>
              <a:t>Studs for pierced ears </a:t>
            </a:r>
          </a:p>
          <a:p>
            <a:r>
              <a:rPr lang="en-GB" dirty="0">
                <a:solidFill>
                  <a:schemeClr val="bg1"/>
                </a:solidFill>
              </a:rPr>
              <a:t>No other jewellery permitted (unless for religious reasons)</a:t>
            </a:r>
          </a:p>
          <a:p>
            <a:r>
              <a:rPr lang="en-GB" dirty="0">
                <a:solidFill>
                  <a:schemeClr val="bg1"/>
                </a:solidFill>
              </a:rPr>
              <a:t>No make up </a:t>
            </a:r>
          </a:p>
          <a:p>
            <a:r>
              <a:rPr lang="en-GB" dirty="0">
                <a:solidFill>
                  <a:schemeClr val="bg1"/>
                </a:solidFill>
              </a:rPr>
              <a:t>No nail varnish </a:t>
            </a:r>
          </a:p>
          <a:p>
            <a:r>
              <a:rPr lang="en-GB" dirty="0">
                <a:solidFill>
                  <a:schemeClr val="bg1"/>
                </a:solidFill>
              </a:rPr>
              <a:t>No extreme hair cuts e.g. mullets / close shaven </a:t>
            </a:r>
          </a:p>
          <a:p>
            <a:r>
              <a:rPr lang="en-GB" dirty="0">
                <a:solidFill>
                  <a:schemeClr val="bg1"/>
                </a:solidFill>
              </a:rPr>
              <a:t>No hair dye </a:t>
            </a:r>
          </a:p>
        </p:txBody>
      </p:sp>
    </p:spTree>
    <p:extLst>
      <p:ext uri="{BB962C8B-B14F-4D97-AF65-F5344CB8AC3E}">
        <p14:creationId xmlns:p14="http://schemas.microsoft.com/office/powerpoint/2010/main" val="265802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it really does matter!</a:t>
            </a:r>
          </a:p>
        </p:txBody>
      </p:sp>
      <p:pic>
        <p:nvPicPr>
          <p:cNvPr id="1026" name="Picture 2" descr="School Absence Data PDF - Silly School Educa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327"/>
            <a:ext cx="11942618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6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We have high expectations of behaviour at </a:t>
            </a:r>
            <a:r>
              <a:rPr lang="en-GB" dirty="0" err="1">
                <a:solidFill>
                  <a:schemeClr val="bg1"/>
                </a:solidFill>
              </a:rPr>
              <a:t>Roundwood</a:t>
            </a:r>
            <a:r>
              <a:rPr lang="en-GB" dirty="0">
                <a:solidFill>
                  <a:schemeClr val="bg1"/>
                </a:solidFill>
              </a:rPr>
              <a:t> School and expect all member of our school community to behave in a polite and respectful manner towards each other. This is rewarded through Marvellous Me.</a:t>
            </a:r>
          </a:p>
          <a:p>
            <a:r>
              <a:rPr lang="en-GB" dirty="0">
                <a:solidFill>
                  <a:schemeClr val="bg1"/>
                </a:solidFill>
              </a:rPr>
              <a:t>All incidents of inappropriate behaviour are recorded on our CPOMS behaviour system and are monitored by senior members of staff.</a:t>
            </a:r>
          </a:p>
          <a:p>
            <a:r>
              <a:rPr lang="en-GB" dirty="0">
                <a:solidFill>
                  <a:schemeClr val="bg1"/>
                </a:solidFill>
              </a:rPr>
              <a:t>Any incidents involving physical or inappropriate behaviour or language, sexualised behaviour, swearing or unkindness that could lead to suspected bullying will be reported to parents.</a:t>
            </a:r>
          </a:p>
          <a:p>
            <a:r>
              <a:rPr lang="en-GB" dirty="0">
                <a:solidFill>
                  <a:schemeClr val="bg1"/>
                </a:solidFill>
              </a:rPr>
              <a:t>We are launching a kindness campaign in September to help us stamp out low level unkind behaviours – we will ask for your support with this </a:t>
            </a:r>
          </a:p>
        </p:txBody>
      </p:sp>
    </p:spTree>
    <p:extLst>
      <p:ext uri="{BB962C8B-B14F-4D97-AF65-F5344CB8AC3E}">
        <p14:creationId xmlns:p14="http://schemas.microsoft.com/office/powerpoint/2010/main" val="387134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1D27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Y6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Hall – Class teacher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Creed – Teaching Assistant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Smith – Higher Level Teaching Assistant </a:t>
            </a:r>
          </a:p>
        </p:txBody>
      </p:sp>
    </p:spTree>
    <p:extLst>
      <p:ext uri="{BB962C8B-B14F-4D97-AF65-F5344CB8AC3E}">
        <p14:creationId xmlns:p14="http://schemas.microsoft.com/office/powerpoint/2010/main" val="359920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Make sure your child arrives on time each morning </a:t>
            </a:r>
          </a:p>
          <a:p>
            <a:r>
              <a:rPr lang="en-GB" dirty="0">
                <a:solidFill>
                  <a:schemeClr val="bg1"/>
                </a:solidFill>
              </a:rPr>
              <a:t>Provide an appropriate bedtime routine to ensure children are getting enough sleep and come to school ready to learn.</a:t>
            </a:r>
          </a:p>
          <a:p>
            <a:r>
              <a:rPr lang="en-GB" dirty="0">
                <a:solidFill>
                  <a:schemeClr val="bg1"/>
                </a:solidFill>
              </a:rPr>
              <a:t>Support your child with reading, spelling and homework </a:t>
            </a:r>
          </a:p>
          <a:p>
            <a:r>
              <a:rPr lang="en-GB" dirty="0">
                <a:solidFill>
                  <a:schemeClr val="bg1"/>
                </a:solidFill>
              </a:rPr>
              <a:t>Empty </a:t>
            </a:r>
            <a:r>
              <a:rPr lang="en-GB" dirty="0" err="1">
                <a:solidFill>
                  <a:schemeClr val="bg1"/>
                </a:solidFill>
              </a:rPr>
              <a:t>bookbags</a:t>
            </a:r>
            <a:r>
              <a:rPr lang="en-GB" dirty="0">
                <a:solidFill>
                  <a:schemeClr val="bg1"/>
                </a:solidFill>
              </a:rPr>
              <a:t> / bags </a:t>
            </a:r>
          </a:p>
          <a:p>
            <a:r>
              <a:rPr lang="en-GB" dirty="0">
                <a:solidFill>
                  <a:schemeClr val="bg1"/>
                </a:solidFill>
              </a:rPr>
              <a:t>Keep us informed of anything that may affect your child’s learning or happiness </a:t>
            </a:r>
          </a:p>
          <a:p>
            <a:r>
              <a:rPr lang="en-GB" dirty="0">
                <a:solidFill>
                  <a:schemeClr val="bg1"/>
                </a:solidFill>
              </a:rPr>
              <a:t>Regularly check Marvellous Me, </a:t>
            </a:r>
            <a:r>
              <a:rPr lang="en-GB" dirty="0" err="1">
                <a:solidFill>
                  <a:schemeClr val="bg1"/>
                </a:solidFill>
              </a:rPr>
              <a:t>Parentmail</a:t>
            </a:r>
            <a:r>
              <a:rPr lang="en-GB" dirty="0">
                <a:solidFill>
                  <a:schemeClr val="bg1"/>
                </a:solidFill>
              </a:rPr>
              <a:t> and school calendar on the school website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25625"/>
            <a:ext cx="5680363" cy="44089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Help us to keep your child ‘a child’ for as long as possible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Trends in behaviour show that children are far too aware of adult topics /language as a direct result of social media access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Check your child’s phone / electronic devices regularly</a:t>
            </a:r>
          </a:p>
        </p:txBody>
      </p:sp>
      <p:pic>
        <p:nvPicPr>
          <p:cNvPr id="2052" name="Picture 4" descr="Understanding Age Ratings - Own It - 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3936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6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/ Packed lunches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your child to receive hot meals, please ensure you order from fresh start directly – information on the website 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your child does not want a hot meal, you can provide them with a packed lunch.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Please apply for Free School Meals if you receive any form of benefit – contact the school office for more information </a:t>
            </a:r>
          </a:p>
          <a:p>
            <a:pPr marL="0" indent="0" fontAlgn="t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– Gawcott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to contact any member of staff please send to 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  <a:hlinkClick r:id="rId2"/>
              </a:rPr>
              <a:t>office@Roundwood.bucks.sch.uk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with FAO and Mrs Tattersfield will forward it to the correct member of staff for you.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Teachers will aim to respond to all emails within 48 hours, depending on the matter to be discussed.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Alternatively, please call 01280 848306</a:t>
            </a:r>
          </a:p>
        </p:txBody>
      </p:sp>
    </p:spTree>
    <p:extLst>
      <p:ext uri="{BB962C8B-B14F-4D97-AF65-F5344CB8AC3E}">
        <p14:creationId xmlns:p14="http://schemas.microsoft.com/office/powerpoint/2010/main" val="375138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Free Questions Clipart Pictures - Clipart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1969315"/>
            <a:ext cx="2425262" cy="36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values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661" y="1384528"/>
            <a:ext cx="8542132" cy="4983744"/>
            <a:chOff x="1824934" y="1487189"/>
            <a:chExt cx="8542132" cy="498374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34" y="3963626"/>
              <a:ext cx="8542132" cy="250730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34" y="1487189"/>
              <a:ext cx="6588932" cy="24764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8818790" y="1858333"/>
            <a:ext cx="288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We lead with nurture </a:t>
            </a:r>
          </a:p>
        </p:txBody>
      </p:sp>
    </p:spTree>
    <p:extLst>
      <p:ext uri="{BB962C8B-B14F-4D97-AF65-F5344CB8AC3E}">
        <p14:creationId xmlns:p14="http://schemas.microsoft.com/office/powerpoint/2010/main" val="24155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Marvellous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Informs parents about current learning and exciting opportunities in the classroom</a:t>
            </a:r>
          </a:p>
          <a:p>
            <a:r>
              <a:rPr lang="en-GB" dirty="0">
                <a:solidFill>
                  <a:schemeClr val="bg1"/>
                </a:solidFill>
              </a:rPr>
              <a:t>Provides reminders about upcoming class / school events</a:t>
            </a:r>
          </a:p>
          <a:p>
            <a:r>
              <a:rPr lang="en-GB" dirty="0">
                <a:solidFill>
                  <a:schemeClr val="bg1"/>
                </a:solidFill>
              </a:rPr>
              <a:t>Acts as a celebration platform where teachers share badges and thumbs up (house points)</a:t>
            </a:r>
          </a:p>
          <a:p>
            <a:r>
              <a:rPr lang="en-GB" dirty="0">
                <a:solidFill>
                  <a:schemeClr val="bg1"/>
                </a:solidFill>
              </a:rPr>
              <a:t>Instant notifications for parents </a:t>
            </a:r>
          </a:p>
          <a:p>
            <a:r>
              <a:rPr lang="en-GB" dirty="0">
                <a:solidFill>
                  <a:schemeClr val="bg1"/>
                </a:solidFill>
              </a:rPr>
              <a:t>Celebrated weekly in assembly </a:t>
            </a:r>
          </a:p>
          <a:p>
            <a:r>
              <a:rPr lang="en-GB" dirty="0">
                <a:solidFill>
                  <a:schemeClr val="bg1"/>
                </a:solidFill>
              </a:rPr>
              <a:t>Creates a year book, each year, for child to revisit </a:t>
            </a:r>
          </a:p>
        </p:txBody>
      </p:sp>
    </p:spTree>
    <p:extLst>
      <p:ext uri="{BB962C8B-B14F-4D97-AF65-F5344CB8AC3E}">
        <p14:creationId xmlns:p14="http://schemas.microsoft.com/office/powerpoint/2010/main" val="27596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Teacher on the door, morning and afternoon </a:t>
            </a:r>
          </a:p>
          <a:p>
            <a:r>
              <a:rPr lang="en-GB" dirty="0">
                <a:solidFill>
                  <a:schemeClr val="bg1"/>
                </a:solidFill>
              </a:rPr>
              <a:t>Fortnightly bulletin </a:t>
            </a:r>
          </a:p>
          <a:p>
            <a:r>
              <a:rPr lang="en-GB" dirty="0">
                <a:solidFill>
                  <a:schemeClr val="bg1"/>
                </a:solidFill>
              </a:rPr>
              <a:t>Website calendar which you can subscribe to </a:t>
            </a:r>
          </a:p>
          <a:p>
            <a:r>
              <a:rPr lang="en-GB" dirty="0" err="1">
                <a:solidFill>
                  <a:schemeClr val="bg1"/>
                </a:solidFill>
              </a:rPr>
              <a:t>Parentmail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Marvellous Me</a:t>
            </a:r>
          </a:p>
          <a:p>
            <a:r>
              <a:rPr lang="en-GB" dirty="0">
                <a:solidFill>
                  <a:schemeClr val="bg1"/>
                </a:solidFill>
              </a:rPr>
              <a:t>Emails to class teacher via the office (We aim to reply within 48 hours)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Refer to communication policy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https://primarysite-prod-sorted.s3.amazonaws.com/roundwood-primary-school-redesign/UploadedDocument/018ce376-38db-41c1-83c0-a86f0b5b2a63/communications-final.pdf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Sample Timetable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9E5712-9393-4265-8CF3-490A3E33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20073"/>
              </p:ext>
            </p:extLst>
          </p:nvPr>
        </p:nvGraphicFramePr>
        <p:xfrm>
          <a:off x="926123" y="1453663"/>
          <a:ext cx="10738339" cy="4911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141">
                  <a:extLst>
                    <a:ext uri="{9D8B030D-6E8A-4147-A177-3AD203B41FA5}">
                      <a16:colId xmlns:a16="http://schemas.microsoft.com/office/drawing/2014/main" val="3666281226"/>
                    </a:ext>
                  </a:extLst>
                </a:gridCol>
                <a:gridCol w="500918">
                  <a:extLst>
                    <a:ext uri="{9D8B030D-6E8A-4147-A177-3AD203B41FA5}">
                      <a16:colId xmlns:a16="http://schemas.microsoft.com/office/drawing/2014/main" val="1719576502"/>
                    </a:ext>
                  </a:extLst>
                </a:gridCol>
                <a:gridCol w="500918">
                  <a:extLst>
                    <a:ext uri="{9D8B030D-6E8A-4147-A177-3AD203B41FA5}">
                      <a16:colId xmlns:a16="http://schemas.microsoft.com/office/drawing/2014/main" val="1618138191"/>
                    </a:ext>
                  </a:extLst>
                </a:gridCol>
                <a:gridCol w="1233186">
                  <a:extLst>
                    <a:ext uri="{9D8B030D-6E8A-4147-A177-3AD203B41FA5}">
                      <a16:colId xmlns:a16="http://schemas.microsoft.com/office/drawing/2014/main" val="2669913375"/>
                    </a:ext>
                  </a:extLst>
                </a:gridCol>
                <a:gridCol w="588954">
                  <a:extLst>
                    <a:ext uri="{9D8B030D-6E8A-4147-A177-3AD203B41FA5}">
                      <a16:colId xmlns:a16="http://schemas.microsoft.com/office/drawing/2014/main" val="578917259"/>
                    </a:ext>
                  </a:extLst>
                </a:gridCol>
                <a:gridCol w="1541652">
                  <a:extLst>
                    <a:ext uri="{9D8B030D-6E8A-4147-A177-3AD203B41FA5}">
                      <a16:colId xmlns:a16="http://schemas.microsoft.com/office/drawing/2014/main" val="964027024"/>
                    </a:ext>
                  </a:extLst>
                </a:gridCol>
                <a:gridCol w="587589">
                  <a:extLst>
                    <a:ext uri="{9D8B030D-6E8A-4147-A177-3AD203B41FA5}">
                      <a16:colId xmlns:a16="http://schemas.microsoft.com/office/drawing/2014/main" val="474545477"/>
                    </a:ext>
                  </a:extLst>
                </a:gridCol>
                <a:gridCol w="886502">
                  <a:extLst>
                    <a:ext uri="{9D8B030D-6E8A-4147-A177-3AD203B41FA5}">
                      <a16:colId xmlns:a16="http://schemas.microsoft.com/office/drawing/2014/main" val="2394212221"/>
                    </a:ext>
                  </a:extLst>
                </a:gridCol>
                <a:gridCol w="1099425">
                  <a:extLst>
                    <a:ext uri="{9D8B030D-6E8A-4147-A177-3AD203B41FA5}">
                      <a16:colId xmlns:a16="http://schemas.microsoft.com/office/drawing/2014/main" val="141962873"/>
                    </a:ext>
                  </a:extLst>
                </a:gridCol>
                <a:gridCol w="870123">
                  <a:extLst>
                    <a:ext uri="{9D8B030D-6E8A-4147-A177-3AD203B41FA5}">
                      <a16:colId xmlns:a16="http://schemas.microsoft.com/office/drawing/2014/main" val="1479269055"/>
                    </a:ext>
                  </a:extLst>
                </a:gridCol>
                <a:gridCol w="870806">
                  <a:extLst>
                    <a:ext uri="{9D8B030D-6E8A-4147-A177-3AD203B41FA5}">
                      <a16:colId xmlns:a16="http://schemas.microsoft.com/office/drawing/2014/main" val="98781394"/>
                    </a:ext>
                  </a:extLst>
                </a:gridCol>
                <a:gridCol w="971125">
                  <a:extLst>
                    <a:ext uri="{9D8B030D-6E8A-4147-A177-3AD203B41FA5}">
                      <a16:colId xmlns:a16="http://schemas.microsoft.com/office/drawing/2014/main" val="1786524317"/>
                    </a:ext>
                  </a:extLst>
                </a:gridCol>
              </a:tblGrid>
              <a:tr h="42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9:00-9:30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9:30-10:40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break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11:00-12:00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lunch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1:00-1:30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1:30-2:15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2:15 – 3:00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3:00-3:30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extLst>
                  <a:ext uri="{0D108BD9-81ED-4DB2-BD59-A6C34878D82A}">
                    <a16:rowId xmlns:a16="http://schemas.microsoft.com/office/drawing/2014/main" val="1150089602"/>
                  </a:ext>
                </a:extLst>
              </a:tr>
              <a:tr h="86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Monday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Carousel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ENGLISH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Interventions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Dualingo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Catch Up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Drama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Science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27756"/>
                  </a:ext>
                </a:extLst>
              </a:tr>
              <a:tr h="86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Tuesday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Catch up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ENGLISH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Spanish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P.E</a:t>
                      </a:r>
                      <a:r>
                        <a:rPr lang="en-GB" sz="1000">
                          <a:effectLst/>
                        </a:rPr>
                        <a:t>.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S4A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Assembly / Home time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extLst>
                  <a:ext uri="{0D108BD9-81ED-4DB2-BD59-A6C34878D82A}">
                    <a16:rowId xmlns:a16="http://schemas.microsoft.com/office/drawing/2014/main" val="2436594211"/>
                  </a:ext>
                </a:extLst>
              </a:tr>
              <a:tr h="1014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Wednesday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Carousel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ENGLISH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Interventions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My Marvellous Me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Catch Up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History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PSHCE /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Wellbeing</a:t>
                      </a:r>
                      <a:endParaRPr lang="en-GB" sz="90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Assembly / Home time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extLst>
                  <a:ext uri="{0D108BD9-81ED-4DB2-BD59-A6C34878D82A}">
                    <a16:rowId xmlns:a16="http://schemas.microsoft.com/office/drawing/2014/main" val="2004161769"/>
                  </a:ext>
                </a:extLst>
              </a:tr>
              <a:tr h="86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Thursday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Carousel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ENGLISH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Interventions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Dualingo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4945" algn="l"/>
                          <a:tab pos="514985" algn="ctr"/>
                        </a:tabLst>
                      </a:pPr>
                      <a:r>
                        <a:rPr lang="en-GB" sz="800">
                          <a:effectLst/>
                        </a:rPr>
                        <a:t>Catch Up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P.E.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Science</a:t>
                      </a:r>
                      <a:endParaRPr lang="en-GB" sz="90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Assembly / Home time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extLst>
                  <a:ext uri="{0D108BD9-81ED-4DB2-BD59-A6C34878D82A}">
                    <a16:rowId xmlns:a16="http://schemas.microsoft.com/office/drawing/2014/main" val="1154311259"/>
                  </a:ext>
                </a:extLst>
              </a:tr>
              <a:tr h="86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Friday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spellings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Handwriting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ENGLISH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My Marvellous Me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Dualingo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Catch Up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Art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Music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Enrichment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Assembly / Home time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5" marR="58795" marT="0" marB="0"/>
                </a:tc>
                <a:extLst>
                  <a:ext uri="{0D108BD9-81ED-4DB2-BD59-A6C34878D82A}">
                    <a16:rowId xmlns:a16="http://schemas.microsoft.com/office/drawing/2014/main" val="301139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8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Curriculum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B9F886-FA7E-4048-91FF-ED22350F8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33899"/>
              </p:ext>
            </p:extLst>
          </p:nvPr>
        </p:nvGraphicFramePr>
        <p:xfrm>
          <a:off x="350713" y="1348155"/>
          <a:ext cx="11594124" cy="5263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931">
                  <a:extLst>
                    <a:ext uri="{9D8B030D-6E8A-4147-A177-3AD203B41FA5}">
                      <a16:colId xmlns:a16="http://schemas.microsoft.com/office/drawing/2014/main" val="1367634863"/>
                    </a:ext>
                  </a:extLst>
                </a:gridCol>
                <a:gridCol w="1654095">
                  <a:extLst>
                    <a:ext uri="{9D8B030D-6E8A-4147-A177-3AD203B41FA5}">
                      <a16:colId xmlns:a16="http://schemas.microsoft.com/office/drawing/2014/main" val="2060868401"/>
                    </a:ext>
                  </a:extLst>
                </a:gridCol>
                <a:gridCol w="1654830">
                  <a:extLst>
                    <a:ext uri="{9D8B030D-6E8A-4147-A177-3AD203B41FA5}">
                      <a16:colId xmlns:a16="http://schemas.microsoft.com/office/drawing/2014/main" val="1914219533"/>
                    </a:ext>
                  </a:extLst>
                </a:gridCol>
                <a:gridCol w="1654830">
                  <a:extLst>
                    <a:ext uri="{9D8B030D-6E8A-4147-A177-3AD203B41FA5}">
                      <a16:colId xmlns:a16="http://schemas.microsoft.com/office/drawing/2014/main" val="3317144505"/>
                    </a:ext>
                  </a:extLst>
                </a:gridCol>
                <a:gridCol w="1654830">
                  <a:extLst>
                    <a:ext uri="{9D8B030D-6E8A-4147-A177-3AD203B41FA5}">
                      <a16:colId xmlns:a16="http://schemas.microsoft.com/office/drawing/2014/main" val="939120792"/>
                    </a:ext>
                  </a:extLst>
                </a:gridCol>
                <a:gridCol w="1655568">
                  <a:extLst>
                    <a:ext uri="{9D8B030D-6E8A-4147-A177-3AD203B41FA5}">
                      <a16:colId xmlns:a16="http://schemas.microsoft.com/office/drawing/2014/main" val="186406107"/>
                    </a:ext>
                  </a:extLst>
                </a:gridCol>
                <a:gridCol w="1657040">
                  <a:extLst>
                    <a:ext uri="{9D8B030D-6E8A-4147-A177-3AD203B41FA5}">
                      <a16:colId xmlns:a16="http://schemas.microsoft.com/office/drawing/2014/main" val="795751169"/>
                    </a:ext>
                  </a:extLst>
                </a:gridCol>
              </a:tblGrid>
              <a:tr h="542404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800">
                          <a:effectLst/>
                        </a:rPr>
                        <a:t>Year 6 - Curriculum Map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91750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Autumn Term 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Autumn Term 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Spring Term 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Spring Term 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Summer Term 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Summer Term 2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3896780808"/>
                  </a:ext>
                </a:extLst>
              </a:tr>
              <a:tr h="37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English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Warhorse – Michael Morpurgo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My Name is Mina – David Almond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The Arrival – Shaun Tan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Floodland – Marcus Sedgwick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Romeo and Juliet – William Shakespeare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Romeo and Juliet – William Shakespeare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82439159"/>
                  </a:ext>
                </a:extLst>
              </a:tr>
              <a:tr h="63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Maths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Place Value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Addition, Subtraction, Multiplication and Division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Fractions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Geometry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Decimals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Percentages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Algebra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Converting Units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Perimeter and Area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Ratio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Statistics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Revision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Properties of Shape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Projects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3862379939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Science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Evolution and inheritance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Evolution and Inheritance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Animals including humans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Living things and their habitats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Lights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Electricity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4005658902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Computing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Coding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Online Safety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Blogging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Text Adventures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Networks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Quizzing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Binary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Spreadsheets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1959054292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History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World War I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Post war Britain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Maya Civilisation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3405987235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Geography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Our Changing World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Trade and Economics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The America’s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1779239275"/>
                  </a:ext>
                </a:extLst>
              </a:tr>
              <a:tr h="5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Art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WWI Commissioned artists (artist study)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Cavalry Horse art (Sketching)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Hapazome – printing with natural materials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Frida Kahlo (artist study) – Self portraits and nature-inspired art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One Point Perspective – The Wonders of the World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4021882663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Design and Technology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WWI Gas Mask Box – Textiles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Automata Animals – Mechanisms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Food Technology – Mexican food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2738455400"/>
                  </a:ext>
                </a:extLst>
              </a:tr>
              <a:tr h="5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Music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Charanga Unit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“Happy”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Charanga Unit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“Classroom Jazz”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Charanga Unit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“New Year Carol”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Charanga Unit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“You’ve Got a Friend”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Reflect and Rewind – Charanga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End of Term Play - Musicals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End of Term Play - Musicals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3623760532"/>
                  </a:ext>
                </a:extLst>
              </a:tr>
              <a:tr h="37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PE/Games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Fitness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Badminton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Netball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Football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Inter-House Games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Hockey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Rugby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Athletics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Rounders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Cricket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Tennis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719397534"/>
                  </a:ext>
                </a:extLst>
              </a:tr>
              <a:tr h="37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Are Saint Encouraging Role Models?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God Made Man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The Christmas Story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Do Clothes Express Beliefs?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Is the Resurrection Important to Christians?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Can We Know What God is Like?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Does it Matter What We Believe About Creation?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2401166642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PSHE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Me &amp; My relationships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Valuing Difference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Keeping Myself Safe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Rights and Responsibilities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Being My 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Growing &amp; Changing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4248905705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Languages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75" marR="38075" marT="0" marB="0"/>
                </a:tc>
                <a:extLst>
                  <a:ext uri="{0D108BD9-81ED-4DB2-BD59-A6C34878D82A}">
                    <a16:rowId xmlns:a16="http://schemas.microsoft.com/office/drawing/2014/main" val="367287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124"/>
            <a:ext cx="10515600" cy="762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 1 learning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E31A8-3064-4333-A526-8194FD25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926124"/>
            <a:ext cx="95440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14835"/>
            <a:ext cx="9670473" cy="487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Transfer Test – see </a:t>
            </a:r>
            <a:r>
              <a:rPr lang="en-US" dirty="0">
                <a:hlinkClick r:id="rId2"/>
              </a:rPr>
              <a:t>Secondary Transfer Testing process | Buckinghamshire Council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Year 6 SATs… What are they?</a:t>
            </a:r>
          </a:p>
          <a:p>
            <a:r>
              <a:rPr lang="en-US" dirty="0"/>
              <a:t>If you're the parent or </a:t>
            </a:r>
            <a:r>
              <a:rPr lang="en-US" dirty="0" err="1"/>
              <a:t>carer</a:t>
            </a:r>
            <a:r>
              <a:rPr lang="en-US" dirty="0"/>
              <a:t> of a child in primary school, you'll definitely have heard of SATs, whether it's parent talk in the playground or parents’ evening with teachers. </a:t>
            </a:r>
          </a:p>
          <a:p>
            <a:r>
              <a:rPr lang="en-US" dirty="0"/>
              <a:t>So what are SATs in year 6? </a:t>
            </a:r>
            <a:r>
              <a:rPr lang="en-US" u="sng" dirty="0">
                <a:hlinkClick r:id="rId3"/>
              </a:rPr>
              <a:t>SATs (Standard Assessment Tests)</a:t>
            </a:r>
            <a:r>
              <a:rPr lang="en-US" dirty="0"/>
              <a:t> are designed to evaluate your child’s progress throughout years 3-6 and to compare how your child achieves against other children of their age. For example, </a:t>
            </a:r>
            <a:r>
              <a:rPr lang="en-US" dirty="0" err="1"/>
              <a:t>Ofsted</a:t>
            </a:r>
            <a:r>
              <a:rPr lang="en-US" dirty="0"/>
              <a:t> look at SATs results. </a:t>
            </a:r>
          </a:p>
          <a:p>
            <a:r>
              <a:rPr lang="en-US" dirty="0"/>
              <a:t>SATs exams are set and marked outside the school.</a:t>
            </a:r>
          </a:p>
          <a:p>
            <a:r>
              <a:rPr lang="en-US" dirty="0"/>
              <a:t>The statutory key stage 2 tests are timetabled from Monday 12 May to Thursday 15 May 2025.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9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9850</TotalTime>
  <Words>1651</Words>
  <Application>Microsoft Office PowerPoint</Application>
  <PresentationFormat>Widescreen</PresentationFormat>
  <Paragraphs>355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Times New Roman</vt:lpstr>
      <vt:lpstr>Office Theme</vt:lpstr>
      <vt:lpstr>Meet the Teacher –  Year 6</vt:lpstr>
      <vt:lpstr>Meet the Y6 Team</vt:lpstr>
      <vt:lpstr>Our school values </vt:lpstr>
      <vt:lpstr>Marvellous Me </vt:lpstr>
      <vt:lpstr>Communication </vt:lpstr>
      <vt:lpstr>A Sample Timetable </vt:lpstr>
      <vt:lpstr>Our Curriculum </vt:lpstr>
      <vt:lpstr>Autumn 1 learning </vt:lpstr>
      <vt:lpstr>Assessments </vt:lpstr>
      <vt:lpstr>Homework – KS2 </vt:lpstr>
      <vt:lpstr>Reading </vt:lpstr>
      <vt:lpstr>Proposed Trips and Events </vt:lpstr>
      <vt:lpstr>Useful Information – Gawcott    </vt:lpstr>
      <vt:lpstr>Useful Information – Gawcott   </vt:lpstr>
      <vt:lpstr>PE &amp; Games – Gawcott   </vt:lpstr>
      <vt:lpstr>Uniform – Gawcott  </vt:lpstr>
      <vt:lpstr>Uniform – Expectations   </vt:lpstr>
      <vt:lpstr>Attendance – it really does matter!</vt:lpstr>
      <vt:lpstr>Behaviour </vt:lpstr>
      <vt:lpstr>Support from home </vt:lpstr>
      <vt:lpstr>Online safety </vt:lpstr>
      <vt:lpstr>Hot meals / Packed lunches </vt:lpstr>
      <vt:lpstr>Contact us – Gawcott </vt:lpstr>
      <vt:lpstr>Questions</vt:lpstr>
    </vt:vector>
  </TitlesOfParts>
  <Company>SchoolTST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Head</dc:creator>
  <cp:lastModifiedBy>Sarah Hall</cp:lastModifiedBy>
  <cp:revision>48</cp:revision>
  <dcterms:created xsi:type="dcterms:W3CDTF">2022-09-06T13:09:57Z</dcterms:created>
  <dcterms:modified xsi:type="dcterms:W3CDTF">2024-07-01T11:24:37Z</dcterms:modified>
</cp:coreProperties>
</file>