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2" r:id="rId4"/>
    <p:sldId id="277" r:id="rId5"/>
    <p:sldId id="278" r:id="rId6"/>
    <p:sldId id="259" r:id="rId7"/>
    <p:sldId id="273" r:id="rId8"/>
    <p:sldId id="274" r:id="rId9"/>
    <p:sldId id="280" r:id="rId10"/>
    <p:sldId id="284" r:id="rId11"/>
    <p:sldId id="263" r:id="rId12"/>
    <p:sldId id="279" r:id="rId13"/>
    <p:sldId id="285" r:id="rId14"/>
    <p:sldId id="286" r:id="rId15"/>
    <p:sldId id="264" r:id="rId16"/>
    <p:sldId id="288" r:id="rId17"/>
    <p:sldId id="290" r:id="rId18"/>
    <p:sldId id="282" r:id="rId19"/>
    <p:sldId id="276" r:id="rId20"/>
    <p:sldId id="283" r:id="rId21"/>
    <p:sldId id="292" r:id="rId22"/>
    <p:sldId id="291" r:id="rId23"/>
    <p:sldId id="289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ildman" initials="EW" lastIdx="1" clrIdx="0">
    <p:extLst>
      <p:ext uri="{19B8F6BF-5375-455C-9EA6-DF929625EA0E}">
        <p15:presenceInfo xmlns:p15="http://schemas.microsoft.com/office/powerpoint/2012/main" userId="Emma Wild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75785" autoAdjust="0"/>
  </p:normalViewPr>
  <p:slideViewPr>
    <p:cSldViewPr snapToGrid="0">
      <p:cViewPr varScale="1">
        <p:scale>
          <a:sx n="65" d="100"/>
          <a:sy n="65" d="100"/>
        </p:scale>
        <p:origin x="13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0271D-6F4F-46BD-970A-19CA3268A47B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20E33-398F-4E7C-83D6-5BE2CCD9F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71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aim to: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our children with the best the world has to offer whilst igniting a passion for learning, along with their enthusiasm and curiosity to explore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our children so that they strive to achieve their best, and to think to remember.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 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children so that they can converse, share in relationships and academically succeed beyond their time with us; being truly motivated by the successes and development they have made over time.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3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</a:t>
            </a:r>
            <a:r>
              <a:rPr lang="en-GB" baseline="0" dirty="0"/>
              <a:t> on the door – quick messages for anything else, please email the office. Teachers aim to respond within 48hours.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share paper copies</a:t>
            </a:r>
            <a:r>
              <a:rPr lang="en-GB" baseline="0" dirty="0"/>
              <a:t> of Parent Guide.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9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26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6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7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0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3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8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30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3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D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2EBCF-4AA0-45FD-8C41-4B7CCBED20B2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@Roundwood.bucks.sch.u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arysite-prod-sorted.s3.amazonaws.com/roundwood-primary-school-redesign/UploadedDocument/018ce376-38db-41c1-83c0-a86f0b5b2a63/communications-fin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Teacher – 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3853543"/>
            <a:ext cx="2190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3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 – KS2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056970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TT </a:t>
            </a:r>
            <a:r>
              <a:rPr lang="en-GB" sz="3000" dirty="0" err="1">
                <a:solidFill>
                  <a:schemeClr val="bg1"/>
                </a:solidFill>
                <a:cs typeface="Arial" panose="020B0604020202020204" pitchFamily="34" charset="0"/>
              </a:rPr>
              <a:t>Rockstars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 &amp; Flashcards to develop Times Table fluency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HFW / Spellings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Reading books will be changed on a </a:t>
            </a:r>
            <a:r>
              <a:rPr lang="en-GB" sz="3000" dirty="0">
                <a:solidFill>
                  <a:srgbClr val="FFFF00"/>
                </a:solidFill>
                <a:cs typeface="Arial" panose="020B0604020202020204" pitchFamily="34" charset="0"/>
              </a:rPr>
              <a:t>Monday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. House Points will be awarded for reading regularly at home.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Homework Activity Grids – shared at the beginning of each half term to enrich the children’s learning.</a:t>
            </a:r>
          </a:p>
          <a:p>
            <a:pPr marL="0" indent="0">
              <a:buNone/>
            </a:pPr>
            <a:endParaRPr lang="en-GB" sz="30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en-GB" sz="30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Please see our Parent’s Guide to Homework</a:t>
            </a:r>
          </a:p>
        </p:txBody>
      </p:sp>
    </p:spTree>
    <p:extLst>
      <p:ext uri="{BB962C8B-B14F-4D97-AF65-F5344CB8AC3E}">
        <p14:creationId xmlns:p14="http://schemas.microsoft.com/office/powerpoint/2010/main" val="99779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08" y="254289"/>
            <a:ext cx="6212898" cy="6174860"/>
          </a:xfrm>
          <a:prstGeom prst="rect">
            <a:avLst/>
          </a:prstGeom>
        </p:spPr>
      </p:pic>
      <p:pic>
        <p:nvPicPr>
          <p:cNvPr id="8" name="Picture 7" descr="C:\Users\Head\AppData\Local\Temp\Temp1_great-books-guide-poster-social-cards.zip\primary-social-squa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9250"/>
            <a:ext cx="4490171" cy="403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74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Trips and 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Bletchley Park – Summer Term (approx. £25)</a:t>
            </a:r>
          </a:p>
          <a:p>
            <a:r>
              <a:rPr lang="en-US" dirty="0"/>
              <a:t>Christmas Pantomime </a:t>
            </a:r>
          </a:p>
          <a:p>
            <a:r>
              <a:rPr lang="en-US" dirty="0"/>
              <a:t>Outdoor Activity Day (TBC)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30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Information – Gawcott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Start of day is 9:00am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End of day is 3:30pm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Wraparound care run by S4A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Breakfast club open from 7:30am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After school club open until 6:00pm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To book a session in S4A breakfast club or after school club, go to the S4A website and click on Roundwood school</a:t>
            </a:r>
          </a:p>
        </p:txBody>
      </p:sp>
    </p:spTree>
    <p:extLst>
      <p:ext uri="{BB962C8B-B14F-4D97-AF65-F5344CB8AC3E}">
        <p14:creationId xmlns:p14="http://schemas.microsoft.com/office/powerpoint/2010/main" val="40927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Information – Gawcott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Toys and items from home should not be brought into school.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Small Pencil Cases can be brought in containing colouring pencils and felt pens. Teacher’s discretion will be used on when they can be used.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Medical conditions / allergies must be detailed on a healthcare plan and medication provided in original packaging.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anyone else is picking your child up, please e-mail or call the school office otherwise we will not be able to send your child home. </a:t>
            </a:r>
          </a:p>
        </p:txBody>
      </p:sp>
    </p:spTree>
    <p:extLst>
      <p:ext uri="{BB962C8B-B14F-4D97-AF65-F5344CB8AC3E}">
        <p14:creationId xmlns:p14="http://schemas.microsoft.com/office/powerpoint/2010/main" val="59654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&amp; Games – Gawcott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31709"/>
            <a:ext cx="10515600" cy="482742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PE is on a Wednesday and a Friday</a:t>
            </a:r>
          </a:p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Please make sure you wear the correct school uniform for PE this includes trainers and not dress down clothes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7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– Gawcott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Red sweatshirt or cardigan with school logo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Plain white polo shirt or plain white blouse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Grey skirt/pinafore/trousers/shorts; traditional school style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Grey short socks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White long socks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Red or grey tights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Black leather (or alternative) school shoes (not trainers)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Red and white gingham dress or playsuit </a:t>
            </a: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All children require a water bottle and wellington boots / outdoor shoes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771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– Expectations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Long hair / and or fringes must be tied or clipped back </a:t>
            </a:r>
          </a:p>
          <a:p>
            <a:r>
              <a:rPr lang="en-GB" dirty="0">
                <a:solidFill>
                  <a:schemeClr val="bg1"/>
                </a:solidFill>
              </a:rPr>
              <a:t>Studs for pierced ears </a:t>
            </a:r>
          </a:p>
          <a:p>
            <a:r>
              <a:rPr lang="en-GB" dirty="0">
                <a:solidFill>
                  <a:schemeClr val="bg1"/>
                </a:solidFill>
              </a:rPr>
              <a:t>No other jewellery permitted (unless for religious reasons)</a:t>
            </a:r>
          </a:p>
          <a:p>
            <a:r>
              <a:rPr lang="en-GB" dirty="0">
                <a:solidFill>
                  <a:schemeClr val="bg1"/>
                </a:solidFill>
              </a:rPr>
              <a:t>No make up </a:t>
            </a:r>
          </a:p>
          <a:p>
            <a:r>
              <a:rPr lang="en-GB" dirty="0">
                <a:solidFill>
                  <a:schemeClr val="bg1"/>
                </a:solidFill>
              </a:rPr>
              <a:t>No nail varnish </a:t>
            </a:r>
          </a:p>
          <a:p>
            <a:r>
              <a:rPr lang="en-GB" dirty="0">
                <a:solidFill>
                  <a:schemeClr val="bg1"/>
                </a:solidFill>
              </a:rPr>
              <a:t>No extreme hair cuts e.g. mullets / close shaven </a:t>
            </a:r>
          </a:p>
          <a:p>
            <a:r>
              <a:rPr lang="en-GB" dirty="0">
                <a:solidFill>
                  <a:schemeClr val="bg1"/>
                </a:solidFill>
              </a:rPr>
              <a:t>No hair dye </a:t>
            </a:r>
          </a:p>
        </p:txBody>
      </p:sp>
    </p:spTree>
    <p:extLst>
      <p:ext uri="{BB962C8B-B14F-4D97-AF65-F5344CB8AC3E}">
        <p14:creationId xmlns:p14="http://schemas.microsoft.com/office/powerpoint/2010/main" val="265802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– it really does matter!</a:t>
            </a:r>
          </a:p>
        </p:txBody>
      </p:sp>
      <p:pic>
        <p:nvPicPr>
          <p:cNvPr id="1026" name="Picture 2" descr="School Absence Data PDF - Silly School Educatio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2327"/>
            <a:ext cx="11942618" cy="54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6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bg1"/>
                </a:solidFill>
              </a:rPr>
              <a:t>We have high expectations of behaviour at </a:t>
            </a:r>
            <a:r>
              <a:rPr lang="en-GB" dirty="0" err="1">
                <a:solidFill>
                  <a:schemeClr val="bg1"/>
                </a:solidFill>
              </a:rPr>
              <a:t>Roundwood</a:t>
            </a:r>
            <a:r>
              <a:rPr lang="en-GB" dirty="0">
                <a:solidFill>
                  <a:schemeClr val="bg1"/>
                </a:solidFill>
              </a:rPr>
              <a:t> School and expect all member of our school community to behave in a polite and respectful manner towards each other. This is rewarded through Marvellous Me.</a:t>
            </a:r>
          </a:p>
          <a:p>
            <a:r>
              <a:rPr lang="en-GB" dirty="0">
                <a:solidFill>
                  <a:schemeClr val="bg1"/>
                </a:solidFill>
              </a:rPr>
              <a:t>All incidents of inappropriate behaviour are recorded on our CPOMS behaviour system and are monitored by senior members of staff.</a:t>
            </a:r>
          </a:p>
          <a:p>
            <a:r>
              <a:rPr lang="en-GB" dirty="0">
                <a:solidFill>
                  <a:schemeClr val="bg1"/>
                </a:solidFill>
              </a:rPr>
              <a:t>Any incidents involving physical or inappropriate behaviour or language, sexualised behaviour, swearing or unkindness that could lead to suspected bullying will be reported to parents.</a:t>
            </a:r>
          </a:p>
          <a:p>
            <a:r>
              <a:rPr lang="en-GB" dirty="0">
                <a:solidFill>
                  <a:schemeClr val="bg1"/>
                </a:solidFill>
              </a:rPr>
              <a:t>We are launching a kindness campaign in September to help us stamp out low level unkind behaviours – we will ask for your support with this. </a:t>
            </a:r>
          </a:p>
        </p:txBody>
      </p:sp>
    </p:spTree>
    <p:extLst>
      <p:ext uri="{BB962C8B-B14F-4D97-AF65-F5344CB8AC3E}">
        <p14:creationId xmlns:p14="http://schemas.microsoft.com/office/powerpoint/2010/main" val="387134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31D27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Y4 Team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Webb – Class teacher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Yates – Teaching Assistant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 Harper – Teaching Assistant</a:t>
            </a:r>
          </a:p>
        </p:txBody>
      </p:sp>
    </p:spTree>
    <p:extLst>
      <p:ext uri="{BB962C8B-B14F-4D97-AF65-F5344CB8AC3E}">
        <p14:creationId xmlns:p14="http://schemas.microsoft.com/office/powerpoint/2010/main" val="3599203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from home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Make sure your child arrives on time each morning </a:t>
            </a:r>
          </a:p>
          <a:p>
            <a:r>
              <a:rPr lang="en-GB" dirty="0">
                <a:solidFill>
                  <a:schemeClr val="bg1"/>
                </a:solidFill>
              </a:rPr>
              <a:t>Provide an appropriate bedtime routine to ensure children are getting enough sleep and come to school ready to learn.</a:t>
            </a:r>
          </a:p>
          <a:p>
            <a:r>
              <a:rPr lang="en-GB" dirty="0">
                <a:solidFill>
                  <a:schemeClr val="bg1"/>
                </a:solidFill>
              </a:rPr>
              <a:t>Support your child with reading, spelling and homework </a:t>
            </a:r>
          </a:p>
          <a:p>
            <a:r>
              <a:rPr lang="en-GB" dirty="0">
                <a:solidFill>
                  <a:schemeClr val="bg1"/>
                </a:solidFill>
              </a:rPr>
              <a:t>Empty </a:t>
            </a:r>
            <a:r>
              <a:rPr lang="en-GB" dirty="0" err="1">
                <a:solidFill>
                  <a:schemeClr val="bg1"/>
                </a:solidFill>
              </a:rPr>
              <a:t>bookbags</a:t>
            </a:r>
            <a:r>
              <a:rPr lang="en-GB" dirty="0">
                <a:solidFill>
                  <a:schemeClr val="bg1"/>
                </a:solidFill>
              </a:rPr>
              <a:t> / bags </a:t>
            </a:r>
          </a:p>
          <a:p>
            <a:r>
              <a:rPr lang="en-GB" dirty="0">
                <a:solidFill>
                  <a:schemeClr val="bg1"/>
                </a:solidFill>
              </a:rPr>
              <a:t>Keep us informed of anything that may affect your child’s learning or happiness </a:t>
            </a:r>
          </a:p>
          <a:p>
            <a:r>
              <a:rPr lang="en-GB" dirty="0">
                <a:solidFill>
                  <a:schemeClr val="bg1"/>
                </a:solidFill>
              </a:rPr>
              <a:t>Regularly check Marvellous Me, </a:t>
            </a:r>
            <a:r>
              <a:rPr lang="en-GB" dirty="0" err="1">
                <a:solidFill>
                  <a:schemeClr val="bg1"/>
                </a:solidFill>
              </a:rPr>
              <a:t>Parentmail</a:t>
            </a:r>
            <a:r>
              <a:rPr lang="en-GB" dirty="0">
                <a:solidFill>
                  <a:schemeClr val="bg1"/>
                </a:solidFill>
              </a:rPr>
              <a:t> and school calendar on the school website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safety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825625"/>
            <a:ext cx="5680363" cy="440892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Help us to keep your child ‘a child’ for as long as possible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Trends in behaviour show that children are far too aware of adult topics /language as a direct result of social media access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Check your child’s phone / electronic devices regularly</a:t>
            </a:r>
          </a:p>
        </p:txBody>
      </p:sp>
      <p:pic>
        <p:nvPicPr>
          <p:cNvPr id="2052" name="Picture 4" descr="Understanding Age Ratings - Own It - B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3936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64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meals / Packed lunches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you would like your child to receive hot meals, please ensure you order from fresh start directly – information on the website </a:t>
            </a:r>
          </a:p>
          <a:p>
            <a:pPr fontAlgn="t"/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your child does not want a hot meal, you can provide them with a packed lunch</a:t>
            </a:r>
          </a:p>
          <a:p>
            <a:pPr fontAlgn="t"/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Please apply for Free School Meals if you receive any form of benefit – contact the school office for more information </a:t>
            </a:r>
          </a:p>
          <a:p>
            <a:pPr marL="0" indent="0" fontAlgn="t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0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 – Gawcott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If you would like to contact any member of staff please send to  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  <a:hlinkClick r:id="rId2"/>
              </a:rPr>
              <a:t>office@Roundwood.bucks.sch.uk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 with FAO and Mrs Tattersfield will forward it to the correct member of staff for you.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Teachers will aim to respond to all emails within 48 hours, depending on the matter to be discussed. </a:t>
            </a:r>
          </a:p>
          <a:p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Alternatively, please call 01280 848306</a:t>
            </a:r>
          </a:p>
        </p:txBody>
      </p:sp>
    </p:spTree>
    <p:extLst>
      <p:ext uri="{BB962C8B-B14F-4D97-AF65-F5344CB8AC3E}">
        <p14:creationId xmlns:p14="http://schemas.microsoft.com/office/powerpoint/2010/main" val="3751384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1026" name="Picture 2" descr="Free Questions Clipart Pictures - Cliparti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69" y="1969315"/>
            <a:ext cx="2425262" cy="36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8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school values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3661" y="1384528"/>
            <a:ext cx="8542132" cy="4983744"/>
            <a:chOff x="1824934" y="1487189"/>
            <a:chExt cx="8542132" cy="498374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934" y="3963626"/>
              <a:ext cx="8542132" cy="2507307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534" y="1487189"/>
              <a:ext cx="6588932" cy="247643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 flipH="1">
            <a:off x="8818790" y="1858333"/>
            <a:ext cx="2881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We lead with nurture </a:t>
            </a:r>
          </a:p>
        </p:txBody>
      </p:sp>
    </p:spTree>
    <p:extLst>
      <p:ext uri="{BB962C8B-B14F-4D97-AF65-F5344CB8AC3E}">
        <p14:creationId xmlns:p14="http://schemas.microsoft.com/office/powerpoint/2010/main" val="241552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Marvellous 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Informs parents about current learning and exciting opportunities in the classroom</a:t>
            </a:r>
          </a:p>
          <a:p>
            <a:r>
              <a:rPr lang="en-GB" dirty="0">
                <a:solidFill>
                  <a:schemeClr val="bg1"/>
                </a:solidFill>
              </a:rPr>
              <a:t>Provides reminders about upcoming class / school events</a:t>
            </a:r>
          </a:p>
          <a:p>
            <a:r>
              <a:rPr lang="en-GB" dirty="0">
                <a:solidFill>
                  <a:schemeClr val="bg1"/>
                </a:solidFill>
              </a:rPr>
              <a:t>Acts as a celebration platform where teachers share badges and thumbs up (house points)</a:t>
            </a:r>
          </a:p>
          <a:p>
            <a:r>
              <a:rPr lang="en-GB" dirty="0">
                <a:solidFill>
                  <a:schemeClr val="bg1"/>
                </a:solidFill>
              </a:rPr>
              <a:t>Instant notifications for parents </a:t>
            </a:r>
          </a:p>
          <a:p>
            <a:r>
              <a:rPr lang="en-GB" dirty="0">
                <a:solidFill>
                  <a:schemeClr val="bg1"/>
                </a:solidFill>
              </a:rPr>
              <a:t>Celebrated weekly in assembly </a:t>
            </a:r>
          </a:p>
          <a:p>
            <a:r>
              <a:rPr lang="en-GB" dirty="0">
                <a:solidFill>
                  <a:schemeClr val="bg1"/>
                </a:solidFill>
              </a:rPr>
              <a:t>Creates a year book, each year, for child to revisit </a:t>
            </a:r>
          </a:p>
        </p:txBody>
      </p:sp>
    </p:spTree>
    <p:extLst>
      <p:ext uri="{BB962C8B-B14F-4D97-AF65-F5344CB8AC3E}">
        <p14:creationId xmlns:p14="http://schemas.microsoft.com/office/powerpoint/2010/main" val="275969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Teacher on the door, morning and afternoon </a:t>
            </a:r>
          </a:p>
          <a:p>
            <a:r>
              <a:rPr lang="en-GB" dirty="0">
                <a:solidFill>
                  <a:schemeClr val="bg1"/>
                </a:solidFill>
              </a:rPr>
              <a:t>Fortnightly bulletin </a:t>
            </a:r>
          </a:p>
          <a:p>
            <a:r>
              <a:rPr lang="en-GB" dirty="0">
                <a:solidFill>
                  <a:schemeClr val="bg1"/>
                </a:solidFill>
              </a:rPr>
              <a:t>Website calendar which you can subscribe to </a:t>
            </a:r>
          </a:p>
          <a:p>
            <a:r>
              <a:rPr lang="en-GB" dirty="0" err="1">
                <a:solidFill>
                  <a:schemeClr val="bg1"/>
                </a:solidFill>
              </a:rPr>
              <a:t>Parentmail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Marvellous Me</a:t>
            </a:r>
          </a:p>
          <a:p>
            <a:r>
              <a:rPr lang="en-GB" dirty="0">
                <a:solidFill>
                  <a:schemeClr val="bg1"/>
                </a:solidFill>
              </a:rPr>
              <a:t>Emails to class teacher via the office (We aim to reply within 48 hours)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Refer to communication policy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https://primarysite-prod-sorted.s3.amazonaws.com/roundwood-primary-school-redesign/UploadedDocument/018ce376-38db-41c1-83c0-a86f0b5b2a63/communications-final.pdf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5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Sample Timetable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DEAADC-9133-44D7-B58D-7BD491AED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56852"/>
              </p:ext>
            </p:extLst>
          </p:nvPr>
        </p:nvGraphicFramePr>
        <p:xfrm>
          <a:off x="838199" y="1453662"/>
          <a:ext cx="10709030" cy="4841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3471">
                  <a:extLst>
                    <a:ext uri="{9D8B030D-6E8A-4147-A177-3AD203B41FA5}">
                      <a16:colId xmlns:a16="http://schemas.microsoft.com/office/drawing/2014/main" val="2502254461"/>
                    </a:ext>
                  </a:extLst>
                </a:gridCol>
                <a:gridCol w="499227">
                  <a:extLst>
                    <a:ext uri="{9D8B030D-6E8A-4147-A177-3AD203B41FA5}">
                      <a16:colId xmlns:a16="http://schemas.microsoft.com/office/drawing/2014/main" val="711859559"/>
                    </a:ext>
                  </a:extLst>
                </a:gridCol>
                <a:gridCol w="535275">
                  <a:extLst>
                    <a:ext uri="{9D8B030D-6E8A-4147-A177-3AD203B41FA5}">
                      <a16:colId xmlns:a16="http://schemas.microsoft.com/office/drawing/2014/main" val="272827038"/>
                    </a:ext>
                  </a:extLst>
                </a:gridCol>
                <a:gridCol w="1192975">
                  <a:extLst>
                    <a:ext uri="{9D8B030D-6E8A-4147-A177-3AD203B41FA5}">
                      <a16:colId xmlns:a16="http://schemas.microsoft.com/office/drawing/2014/main" val="1345010159"/>
                    </a:ext>
                  </a:extLst>
                </a:gridCol>
                <a:gridCol w="586966">
                  <a:extLst>
                    <a:ext uri="{9D8B030D-6E8A-4147-A177-3AD203B41FA5}">
                      <a16:colId xmlns:a16="http://schemas.microsoft.com/office/drawing/2014/main" val="2776684982"/>
                    </a:ext>
                  </a:extLst>
                </a:gridCol>
                <a:gridCol w="1536449">
                  <a:extLst>
                    <a:ext uri="{9D8B030D-6E8A-4147-A177-3AD203B41FA5}">
                      <a16:colId xmlns:a16="http://schemas.microsoft.com/office/drawing/2014/main" val="1522935780"/>
                    </a:ext>
                  </a:extLst>
                </a:gridCol>
                <a:gridCol w="585605">
                  <a:extLst>
                    <a:ext uri="{9D8B030D-6E8A-4147-A177-3AD203B41FA5}">
                      <a16:colId xmlns:a16="http://schemas.microsoft.com/office/drawing/2014/main" val="439629483"/>
                    </a:ext>
                  </a:extLst>
                </a:gridCol>
                <a:gridCol w="883509">
                  <a:extLst>
                    <a:ext uri="{9D8B030D-6E8A-4147-A177-3AD203B41FA5}">
                      <a16:colId xmlns:a16="http://schemas.microsoft.com/office/drawing/2014/main" val="1607482014"/>
                    </a:ext>
                  </a:extLst>
                </a:gridCol>
                <a:gridCol w="1191614">
                  <a:extLst>
                    <a:ext uri="{9D8B030D-6E8A-4147-A177-3AD203B41FA5}">
                      <a16:colId xmlns:a16="http://schemas.microsoft.com/office/drawing/2014/main" val="2571526786"/>
                    </a:ext>
                  </a:extLst>
                </a:gridCol>
                <a:gridCol w="657021">
                  <a:extLst>
                    <a:ext uri="{9D8B030D-6E8A-4147-A177-3AD203B41FA5}">
                      <a16:colId xmlns:a16="http://schemas.microsoft.com/office/drawing/2014/main" val="2117764299"/>
                    </a:ext>
                  </a:extLst>
                </a:gridCol>
                <a:gridCol w="867865">
                  <a:extLst>
                    <a:ext uri="{9D8B030D-6E8A-4147-A177-3AD203B41FA5}">
                      <a16:colId xmlns:a16="http://schemas.microsoft.com/office/drawing/2014/main" val="964371055"/>
                    </a:ext>
                  </a:extLst>
                </a:gridCol>
                <a:gridCol w="138891">
                  <a:extLst>
                    <a:ext uri="{9D8B030D-6E8A-4147-A177-3AD203B41FA5}">
                      <a16:colId xmlns:a16="http://schemas.microsoft.com/office/drawing/2014/main" val="3517574003"/>
                    </a:ext>
                  </a:extLst>
                </a:gridCol>
                <a:gridCol w="950162">
                  <a:extLst>
                    <a:ext uri="{9D8B030D-6E8A-4147-A177-3AD203B41FA5}">
                      <a16:colId xmlns:a16="http://schemas.microsoft.com/office/drawing/2014/main" val="1402771419"/>
                    </a:ext>
                  </a:extLst>
                </a:gridCol>
              </a:tblGrid>
              <a:tr h="364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9:00-9:30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9:30-10:40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break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11:00-12:00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lunch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1:00-1:30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1:30-2:15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2:15 – 3:00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3:00-3:30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89404"/>
                  </a:ext>
                </a:extLst>
              </a:tr>
              <a:tr h="737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Monday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Times Tables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ENGLISH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MATHS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Science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Assembly / Home time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extLst>
                  <a:ext uri="{0D108BD9-81ED-4DB2-BD59-A6C34878D82A}">
                    <a16:rowId xmlns:a16="http://schemas.microsoft.com/office/drawing/2014/main" val="311773229"/>
                  </a:ext>
                </a:extLst>
              </a:tr>
              <a:tr h="92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Tuesday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ENGLISH 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MATHS 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Science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Art/D.T.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Assembly / Home time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19035"/>
                  </a:ext>
                </a:extLst>
              </a:tr>
              <a:tr h="841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Wednesday 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Times Tables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ENGLISH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MATHS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P.E. 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(S4A)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Computing</a:t>
                      </a:r>
                      <a:endParaRPr lang="en-GB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Assembly / Home time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59706"/>
                  </a:ext>
                </a:extLst>
              </a:tr>
              <a:tr h="1235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Thursday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Interventions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My Marvellous Me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Catch Up</a:t>
                      </a:r>
                      <a:endParaRPr lang="en-GB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 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ENGLISH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MATHS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History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PSHCE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Assembly / Home time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42737"/>
                  </a:ext>
                </a:extLst>
              </a:tr>
              <a:tr h="737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Friday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spellings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Handwriting 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ENGLISH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MATHS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P.E. 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Music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Enrichment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Assembly / Home time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81" marR="5068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30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87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Curriculum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5445F-CD03-48E7-9981-BA0DCDCB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858" y="1403837"/>
            <a:ext cx="7904284" cy="52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Autumn 1 learning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9F49B1-B92D-4906-ABCF-A6DAAE11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030" y="1383160"/>
            <a:ext cx="7611940" cy="52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514834"/>
            <a:ext cx="10900719" cy="5244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We carry out assessments each term to help us to identify the areas of the curriculum the children have a secure understanding of and those things that need further teaching. </a:t>
            </a:r>
          </a:p>
          <a:p>
            <a:r>
              <a:rPr lang="en-GB" dirty="0">
                <a:solidFill>
                  <a:schemeClr val="bg1"/>
                </a:solidFill>
              </a:rPr>
              <a:t>These assessments are used alongside our observations of the children and the progress they are making within lessons to inform the attainment and progress information we share with you.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>
                <a:solidFill>
                  <a:schemeClr val="bg1"/>
                </a:solidFill>
              </a:rPr>
              <a:t>Multiplication Check</a:t>
            </a:r>
          </a:p>
          <a:p>
            <a:r>
              <a:rPr lang="en-GB" dirty="0">
                <a:solidFill>
                  <a:schemeClr val="bg1"/>
                </a:solidFill>
              </a:rPr>
              <a:t>Children in Year 4 are required to complete the statutory multiplication check in June. This assesses the children’s fluency of all times table facts.</a:t>
            </a:r>
          </a:p>
          <a:p>
            <a:r>
              <a:rPr lang="en-GB" dirty="0">
                <a:solidFill>
                  <a:schemeClr val="bg1"/>
                </a:solidFill>
              </a:rPr>
              <a:t>This was introduced because knowledge of times table facts underpins many areas of learning and so having a secure understanding and recall of them supports progress in many areas of Maths.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9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9730</TotalTime>
  <Words>1271</Words>
  <Application>Microsoft Office PowerPoint</Application>
  <PresentationFormat>Widescreen</PresentationFormat>
  <Paragraphs>196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Bradley Hand ITC</vt:lpstr>
      <vt:lpstr>Calibri</vt:lpstr>
      <vt:lpstr>Calibri Light</vt:lpstr>
      <vt:lpstr>Times New Roman</vt:lpstr>
      <vt:lpstr>Office Theme</vt:lpstr>
      <vt:lpstr>Meet the Teacher –  Year 4</vt:lpstr>
      <vt:lpstr>Meet the Y4 Team</vt:lpstr>
      <vt:lpstr>Our school values </vt:lpstr>
      <vt:lpstr>Marvellous Me </vt:lpstr>
      <vt:lpstr>Communication </vt:lpstr>
      <vt:lpstr>A Sample Timetable </vt:lpstr>
      <vt:lpstr>Our Curriculum </vt:lpstr>
      <vt:lpstr>Autumn 1 learning </vt:lpstr>
      <vt:lpstr>Assessments </vt:lpstr>
      <vt:lpstr>Homework – KS2 </vt:lpstr>
      <vt:lpstr>Reading </vt:lpstr>
      <vt:lpstr>Proposed Trips and Events </vt:lpstr>
      <vt:lpstr>Useful Information – Gawcott    </vt:lpstr>
      <vt:lpstr>Useful Information – Gawcott   </vt:lpstr>
      <vt:lpstr>PE &amp; Games – Gawcott   </vt:lpstr>
      <vt:lpstr>Uniform – Gawcott  </vt:lpstr>
      <vt:lpstr>Uniform – Expectations   </vt:lpstr>
      <vt:lpstr>Attendance – it really does matter!</vt:lpstr>
      <vt:lpstr>Behaviour </vt:lpstr>
      <vt:lpstr>Support from home </vt:lpstr>
      <vt:lpstr>Online safety </vt:lpstr>
      <vt:lpstr>Hot meals / Packed lunches </vt:lpstr>
      <vt:lpstr>Contact us – Gawcott </vt:lpstr>
      <vt:lpstr>Questions</vt:lpstr>
    </vt:vector>
  </TitlesOfParts>
  <Company>SchoolTST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Head</dc:creator>
  <cp:lastModifiedBy>Lewis Webb</cp:lastModifiedBy>
  <cp:revision>53</cp:revision>
  <dcterms:created xsi:type="dcterms:W3CDTF">2022-09-06T13:09:57Z</dcterms:created>
  <dcterms:modified xsi:type="dcterms:W3CDTF">2024-07-03T17:02:49Z</dcterms:modified>
</cp:coreProperties>
</file>