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4.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5.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50"/>
  </p:notesMasterIdLst>
  <p:sldIdLst>
    <p:sldId id="256" r:id="rId5"/>
    <p:sldId id="295"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3" r:id="rId21"/>
    <p:sldId id="272" r:id="rId22"/>
    <p:sldId id="292" r:id="rId23"/>
    <p:sldId id="275" r:id="rId24"/>
    <p:sldId id="276" r:id="rId25"/>
    <p:sldId id="281" r:id="rId26"/>
    <p:sldId id="277" r:id="rId27"/>
    <p:sldId id="303" r:id="rId28"/>
    <p:sldId id="278" r:id="rId29"/>
    <p:sldId id="279" r:id="rId30"/>
    <p:sldId id="274" r:id="rId31"/>
    <p:sldId id="304" r:id="rId32"/>
    <p:sldId id="306" r:id="rId33"/>
    <p:sldId id="280" r:id="rId34"/>
    <p:sldId id="299" r:id="rId35"/>
    <p:sldId id="302" r:id="rId36"/>
    <p:sldId id="282" r:id="rId37"/>
    <p:sldId id="283" r:id="rId38"/>
    <p:sldId id="284" r:id="rId39"/>
    <p:sldId id="297" r:id="rId40"/>
    <p:sldId id="298" r:id="rId41"/>
    <p:sldId id="296" r:id="rId42"/>
    <p:sldId id="285" r:id="rId43"/>
    <p:sldId id="293" r:id="rId44"/>
    <p:sldId id="286" r:id="rId45"/>
    <p:sldId id="294" r:id="rId46"/>
    <p:sldId id="287" r:id="rId47"/>
    <p:sldId id="288" r:id="rId48"/>
    <p:sldId id="289" r:id="rId4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2DEBFA2-C9A6-9B44-1E40-277FAF9649BD}" name="Debbie Munday" initials="DM" userId="S::DMunday@buckscc.gov.uk::c2225f7e-2d45-42f2-85fc-7d966c14178d" providerId="AD"/>
  <p188:author id="{7A8519DC-A2C1-FE05-FAF6-D29D4E3DB255}" name="Sue Walton" initials="SW" userId="9bdc5f1187dc2c4d"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Sue Walton" initials="SW" lastIdx="42" clrIdx="0"/>
  <p:cmAuthor id="1" name="Munday, Debbie" initials="DM" lastIdx="1" clrIdx="1"/>
  <p:cmAuthor id="2" name="Debbie Munday" initials="DM" lastIdx="1" clrIdx="2">
    <p:extLst>
      <p:ext uri="{19B8F6BF-5375-455C-9EA6-DF929625EA0E}">
        <p15:presenceInfo xmlns:p15="http://schemas.microsoft.com/office/powerpoint/2012/main" userId="S::DMunday@buckscc.gov.uk::c2225f7e-2d45-42f2-85fc-7d966c14178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200"/>
    <a:srgbClr val="006AB4"/>
    <a:srgbClr val="9FC63B"/>
    <a:srgbClr val="2C2D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ED7D37-0887-4A66-8FCE-967C467365B9}" v="30" dt="2025-04-23T14:36:25.46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06" autoAdjust="0"/>
    <p:restoredTop sz="68891" autoAdjust="0"/>
  </p:normalViewPr>
  <p:slideViewPr>
    <p:cSldViewPr snapToGrid="0">
      <p:cViewPr varScale="1">
        <p:scale>
          <a:sx n="40" d="100"/>
          <a:sy n="40" d="100"/>
        </p:scale>
        <p:origin x="1512" y="6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0" d="100"/>
          <a:sy n="80" d="100"/>
        </p:scale>
        <p:origin x="4014"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viewProps" Target="viewProps.xml"/><Relationship Id="rId58"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microsoft.com/office/2016/11/relationships/changesInfo" Target="changesInfos/changesInfo1.xml"/><Relationship Id="rId8" Type="http://schemas.openxmlformats.org/officeDocument/2006/relationships/slide" Target="slides/slide4.xml"/><Relationship Id="rId51" Type="http://schemas.openxmlformats.org/officeDocument/2006/relationships/commentAuthors" Target="commentAuthors.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urtney Vyse" userId="6a632a11-8d83-41fa-be49-b1a349e10409" providerId="ADAL" clId="{6FED7D37-0887-4A66-8FCE-967C467365B9}"/>
    <pc:docChg chg="undo custSel modSld">
      <pc:chgData name="Courtney Vyse" userId="6a632a11-8d83-41fa-be49-b1a349e10409" providerId="ADAL" clId="{6FED7D37-0887-4A66-8FCE-967C467365B9}" dt="2025-04-23T14:39:22.218" v="61" actId="20577"/>
      <pc:docMkLst>
        <pc:docMk/>
      </pc:docMkLst>
      <pc:sldChg chg="modSp">
        <pc:chgData name="Courtney Vyse" userId="6a632a11-8d83-41fa-be49-b1a349e10409" providerId="ADAL" clId="{6FED7D37-0887-4A66-8FCE-967C467365B9}" dt="2025-04-23T14:32:27.535" v="4" actId="962"/>
        <pc:sldMkLst>
          <pc:docMk/>
          <pc:sldMk cId="3202695051" sldId="260"/>
        </pc:sldMkLst>
        <pc:graphicFrameChg chg="mod">
          <ac:chgData name="Courtney Vyse" userId="6a632a11-8d83-41fa-be49-b1a349e10409" providerId="ADAL" clId="{6FED7D37-0887-4A66-8FCE-967C467365B9}" dt="2025-04-23T14:32:27.535" v="4" actId="962"/>
          <ac:graphicFrameMkLst>
            <pc:docMk/>
            <pc:sldMk cId="3202695051" sldId="260"/>
            <ac:graphicFrameMk id="5" creationId="{BC4FD511-EC19-1BBB-1DA7-A16EB8734409}"/>
          </ac:graphicFrameMkLst>
        </pc:graphicFrameChg>
      </pc:sldChg>
      <pc:sldChg chg="modSp">
        <pc:chgData name="Courtney Vyse" userId="6a632a11-8d83-41fa-be49-b1a349e10409" providerId="ADAL" clId="{6FED7D37-0887-4A66-8FCE-967C467365B9}" dt="2025-04-23T14:32:52.320" v="6" actId="962"/>
        <pc:sldMkLst>
          <pc:docMk/>
          <pc:sldMk cId="1627233372" sldId="261"/>
        </pc:sldMkLst>
        <pc:graphicFrameChg chg="mod">
          <ac:chgData name="Courtney Vyse" userId="6a632a11-8d83-41fa-be49-b1a349e10409" providerId="ADAL" clId="{6FED7D37-0887-4A66-8FCE-967C467365B9}" dt="2025-04-23T14:32:52.320" v="6" actId="962"/>
          <ac:graphicFrameMkLst>
            <pc:docMk/>
            <pc:sldMk cId="1627233372" sldId="261"/>
            <ac:graphicFrameMk id="5" creationId="{116F7AE1-0657-361C-3023-CDEBA3AEE4F6}"/>
          </ac:graphicFrameMkLst>
        </pc:graphicFrameChg>
      </pc:sldChg>
      <pc:sldChg chg="modSp">
        <pc:chgData name="Courtney Vyse" userId="6a632a11-8d83-41fa-be49-b1a349e10409" providerId="ADAL" clId="{6FED7D37-0887-4A66-8FCE-967C467365B9}" dt="2025-04-23T14:32:59.275" v="7" actId="962"/>
        <pc:sldMkLst>
          <pc:docMk/>
          <pc:sldMk cId="3149557434" sldId="262"/>
        </pc:sldMkLst>
        <pc:graphicFrameChg chg="mod">
          <ac:chgData name="Courtney Vyse" userId="6a632a11-8d83-41fa-be49-b1a349e10409" providerId="ADAL" clId="{6FED7D37-0887-4A66-8FCE-967C467365B9}" dt="2025-04-23T14:32:59.275" v="7" actId="962"/>
          <ac:graphicFrameMkLst>
            <pc:docMk/>
            <pc:sldMk cId="3149557434" sldId="262"/>
            <ac:graphicFrameMk id="5" creationId="{9B0632C2-AFFD-9EB9-634C-0B99EB08EB98}"/>
          </ac:graphicFrameMkLst>
        </pc:graphicFrameChg>
      </pc:sldChg>
      <pc:sldChg chg="modSp">
        <pc:chgData name="Courtney Vyse" userId="6a632a11-8d83-41fa-be49-b1a349e10409" providerId="ADAL" clId="{6FED7D37-0887-4A66-8FCE-967C467365B9}" dt="2025-04-23T14:33:02.621" v="8" actId="962"/>
        <pc:sldMkLst>
          <pc:docMk/>
          <pc:sldMk cId="3464143766" sldId="263"/>
        </pc:sldMkLst>
        <pc:graphicFrameChg chg="mod">
          <ac:chgData name="Courtney Vyse" userId="6a632a11-8d83-41fa-be49-b1a349e10409" providerId="ADAL" clId="{6FED7D37-0887-4A66-8FCE-967C467365B9}" dt="2025-04-23T14:33:02.621" v="8" actId="962"/>
          <ac:graphicFrameMkLst>
            <pc:docMk/>
            <pc:sldMk cId="3464143766" sldId="263"/>
            <ac:graphicFrameMk id="5" creationId="{751FB377-2BBE-B27E-1CB6-075FDC72894D}"/>
          </ac:graphicFrameMkLst>
        </pc:graphicFrameChg>
      </pc:sldChg>
      <pc:sldChg chg="modSp">
        <pc:chgData name="Courtney Vyse" userId="6a632a11-8d83-41fa-be49-b1a349e10409" providerId="ADAL" clId="{6FED7D37-0887-4A66-8FCE-967C467365B9}" dt="2025-04-23T14:33:14.180" v="9" actId="962"/>
        <pc:sldMkLst>
          <pc:docMk/>
          <pc:sldMk cId="2045835799" sldId="264"/>
        </pc:sldMkLst>
        <pc:graphicFrameChg chg="mod">
          <ac:chgData name="Courtney Vyse" userId="6a632a11-8d83-41fa-be49-b1a349e10409" providerId="ADAL" clId="{6FED7D37-0887-4A66-8FCE-967C467365B9}" dt="2025-04-23T14:33:14.180" v="9" actId="962"/>
          <ac:graphicFrameMkLst>
            <pc:docMk/>
            <pc:sldMk cId="2045835799" sldId="264"/>
            <ac:graphicFrameMk id="5" creationId="{0897EC52-0374-BCA8-3021-608E4CBE736E}"/>
          </ac:graphicFrameMkLst>
        </pc:graphicFrameChg>
      </pc:sldChg>
      <pc:sldChg chg="modSp">
        <pc:chgData name="Courtney Vyse" userId="6a632a11-8d83-41fa-be49-b1a349e10409" providerId="ADAL" clId="{6FED7D37-0887-4A66-8FCE-967C467365B9}" dt="2025-04-23T14:33:15.832" v="10" actId="962"/>
        <pc:sldMkLst>
          <pc:docMk/>
          <pc:sldMk cId="3417304688" sldId="268"/>
        </pc:sldMkLst>
        <pc:graphicFrameChg chg="mod">
          <ac:chgData name="Courtney Vyse" userId="6a632a11-8d83-41fa-be49-b1a349e10409" providerId="ADAL" clId="{6FED7D37-0887-4A66-8FCE-967C467365B9}" dt="2025-04-23T14:33:15.832" v="10" actId="962"/>
          <ac:graphicFrameMkLst>
            <pc:docMk/>
            <pc:sldMk cId="3417304688" sldId="268"/>
            <ac:graphicFrameMk id="5" creationId="{E2E206A7-4916-15A8-6EBF-036DFA01CDC6}"/>
          </ac:graphicFrameMkLst>
        </pc:graphicFrameChg>
      </pc:sldChg>
      <pc:sldChg chg="delSp modSp mod">
        <pc:chgData name="Courtney Vyse" userId="6a632a11-8d83-41fa-be49-b1a349e10409" providerId="ADAL" clId="{6FED7D37-0887-4A66-8FCE-967C467365B9}" dt="2025-04-23T14:35:44.452" v="29" actId="962"/>
        <pc:sldMkLst>
          <pc:docMk/>
          <pc:sldMk cId="467049074" sldId="269"/>
        </pc:sldMkLst>
        <pc:spChg chg="del">
          <ac:chgData name="Courtney Vyse" userId="6a632a11-8d83-41fa-be49-b1a349e10409" providerId="ADAL" clId="{6FED7D37-0887-4A66-8FCE-967C467365B9}" dt="2025-04-23T14:34:01.093" v="13" actId="478"/>
          <ac:spMkLst>
            <pc:docMk/>
            <pc:sldMk cId="467049074" sldId="269"/>
            <ac:spMk id="10" creationId="{F4801833-0CF7-EFEA-8138-713CD89D22E8}"/>
          </ac:spMkLst>
        </pc:spChg>
        <pc:graphicFrameChg chg="mod">
          <ac:chgData name="Courtney Vyse" userId="6a632a11-8d83-41fa-be49-b1a349e10409" providerId="ADAL" clId="{6FED7D37-0887-4A66-8FCE-967C467365B9}" dt="2025-04-23T14:35:44.452" v="29" actId="962"/>
          <ac:graphicFrameMkLst>
            <pc:docMk/>
            <pc:sldMk cId="467049074" sldId="269"/>
            <ac:graphicFrameMk id="11" creationId="{D955A582-D22B-AB2F-5559-7B716FD4B658}"/>
          </ac:graphicFrameMkLst>
        </pc:graphicFrameChg>
      </pc:sldChg>
      <pc:sldChg chg="modSp">
        <pc:chgData name="Courtney Vyse" userId="6a632a11-8d83-41fa-be49-b1a349e10409" providerId="ADAL" clId="{6FED7D37-0887-4A66-8FCE-967C467365B9}" dt="2025-04-23T14:36:25.467" v="31" actId="962"/>
        <pc:sldMkLst>
          <pc:docMk/>
          <pc:sldMk cId="3480994195" sldId="270"/>
        </pc:sldMkLst>
        <pc:graphicFrameChg chg="mod">
          <ac:chgData name="Courtney Vyse" userId="6a632a11-8d83-41fa-be49-b1a349e10409" providerId="ADAL" clId="{6FED7D37-0887-4A66-8FCE-967C467365B9}" dt="2025-04-23T14:36:25.467" v="31" actId="962"/>
          <ac:graphicFrameMkLst>
            <pc:docMk/>
            <pc:sldMk cId="3480994195" sldId="270"/>
            <ac:graphicFrameMk id="16" creationId="{E734A5C2-F64D-D981-8553-C7FA8C241C40}"/>
          </ac:graphicFrameMkLst>
        </pc:graphicFrameChg>
      </pc:sldChg>
      <pc:sldChg chg="modSp mod">
        <pc:chgData name="Courtney Vyse" userId="6a632a11-8d83-41fa-be49-b1a349e10409" providerId="ADAL" clId="{6FED7D37-0887-4A66-8FCE-967C467365B9}" dt="2025-04-23T14:39:22.218" v="61" actId="20577"/>
        <pc:sldMkLst>
          <pc:docMk/>
          <pc:sldMk cId="3764571303" sldId="271"/>
        </pc:sldMkLst>
        <pc:spChg chg="mod">
          <ac:chgData name="Courtney Vyse" userId="6a632a11-8d83-41fa-be49-b1a349e10409" providerId="ADAL" clId="{6FED7D37-0887-4A66-8FCE-967C467365B9}" dt="2025-04-23T14:39:22.218" v="61" actId="20577"/>
          <ac:spMkLst>
            <pc:docMk/>
            <pc:sldMk cId="3764571303" sldId="271"/>
            <ac:spMk id="4" creationId="{00000000-0000-0000-0000-000000000000}"/>
          </ac:spMkLst>
        </pc:spChg>
      </pc:sldChg>
      <pc:sldChg chg="modSp mod">
        <pc:chgData name="Courtney Vyse" userId="6a632a11-8d83-41fa-be49-b1a349e10409" providerId="ADAL" clId="{6FED7D37-0887-4A66-8FCE-967C467365B9}" dt="2025-04-23T14:38:41.499" v="56" actId="207"/>
        <pc:sldMkLst>
          <pc:docMk/>
          <pc:sldMk cId="3759329991" sldId="306"/>
        </pc:sldMkLst>
        <pc:graphicFrameChg chg="modGraphic">
          <ac:chgData name="Courtney Vyse" userId="6a632a11-8d83-41fa-be49-b1a349e10409" providerId="ADAL" clId="{6FED7D37-0887-4A66-8FCE-967C467365B9}" dt="2025-04-23T14:36:47.943" v="32" actId="207"/>
          <ac:graphicFrameMkLst>
            <pc:docMk/>
            <pc:sldMk cId="3759329991" sldId="306"/>
            <ac:graphicFrameMk id="4" creationId="{18F1C3B0-7526-22FC-014E-37858DBAF04A}"/>
          </ac:graphicFrameMkLst>
        </pc:graphicFrameChg>
        <pc:graphicFrameChg chg="modGraphic">
          <ac:chgData name="Courtney Vyse" userId="6a632a11-8d83-41fa-be49-b1a349e10409" providerId="ADAL" clId="{6FED7D37-0887-4A66-8FCE-967C467365B9}" dt="2025-04-23T14:38:41.499" v="56" actId="207"/>
          <ac:graphicFrameMkLst>
            <pc:docMk/>
            <pc:sldMk cId="3759329991" sldId="306"/>
            <ac:graphicFrameMk id="5" creationId="{D832359C-B7EE-52A6-2F8B-7C3ACEA54263}"/>
          </ac:graphicFrameMkLst>
        </pc:graphicFrame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hyperlink" Target="http://www.buckinghamshire.gov.uk/admissions" TargetMode="External"/><Relationship Id="rId6" Type="http://schemas.openxmlformats.org/officeDocument/2006/relationships/image" Target="../media/image6.png"/><Relationship Id="rId5" Type="http://schemas.openxmlformats.org/officeDocument/2006/relationships/image" Target="../media/image7.svg"/><Relationship Id="rId4" Type="http://schemas.openxmlformats.org/officeDocument/2006/relationships/image" Target="../media/image5.png"/></Relationships>
</file>

<file path=ppt/diagrams/_rels/data3.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8.png"/><Relationship Id="rId7" Type="http://schemas.openxmlformats.org/officeDocument/2006/relationships/image" Target="../media/image10.png"/><Relationship Id="rId12" Type="http://schemas.openxmlformats.org/officeDocument/2006/relationships/image" Target="../media/image19.svg"/><Relationship Id="rId2" Type="http://schemas.openxmlformats.org/officeDocument/2006/relationships/image" Target="../media/image7.svg"/><Relationship Id="rId1" Type="http://schemas.openxmlformats.org/officeDocument/2006/relationships/image" Target="../media/image7.png"/><Relationship Id="rId6" Type="http://schemas.openxmlformats.org/officeDocument/2006/relationships/image" Target="../media/image13.svg"/><Relationship Id="rId11" Type="http://schemas.openxmlformats.org/officeDocument/2006/relationships/image" Target="../media/image12.png"/><Relationship Id="rId5" Type="http://schemas.openxmlformats.org/officeDocument/2006/relationships/image" Target="../media/image9.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1.png"/></Relationships>
</file>

<file path=ppt/diagrams/_rels/data5.xml.rels><?xml version="1.0" encoding="UTF-8" standalone="yes"?>
<Relationships xmlns="http://schemas.openxmlformats.org/package/2006/relationships"><Relationship Id="rId2" Type="http://schemas.openxmlformats.org/officeDocument/2006/relationships/hyperlink" Target="https://www.buckinghamshire.gov.uk/schools-and-learning/schools-index/school-transport/school-transport-options/" TargetMode="External"/><Relationship Id="rId1" Type="http://schemas.openxmlformats.org/officeDocument/2006/relationships/hyperlink" Target="https://services.buckscc.gov.uk/school-admissions" TargetMode="External"/></Relationships>
</file>

<file path=ppt/diagrams/_rels/data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21.svg"/><Relationship Id="rId1" Type="http://schemas.openxmlformats.org/officeDocument/2006/relationships/image" Target="../media/image13.png"/><Relationship Id="rId6" Type="http://schemas.openxmlformats.org/officeDocument/2006/relationships/image" Target="../media/image23.svg"/><Relationship Id="rId5" Type="http://schemas.openxmlformats.org/officeDocument/2006/relationships/image" Target="../media/image15.png"/><Relationship Id="rId4" Type="http://schemas.openxmlformats.org/officeDocument/2006/relationships/image" Target="../media/image13.svg"/></Relationships>
</file>

<file path=ppt/diagrams/_rels/data8.xml.rels><?xml version="1.0" encoding="UTF-8" standalone="yes"?>
<Relationships xmlns="http://schemas.openxmlformats.org/package/2006/relationships"><Relationship Id="rId1" Type="http://schemas.openxmlformats.org/officeDocument/2006/relationships/hyperlink" Target="http://www.buckinghamshire.gov.uk/" TargetMode="External"/></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5.svg"/><Relationship Id="rId7" Type="http://schemas.openxmlformats.org/officeDocument/2006/relationships/image" Target="../media/image6.png"/><Relationship Id="rId1" Type="http://schemas.openxmlformats.org/officeDocument/2006/relationships/image" Target="../media/image4.png"/><Relationship Id="rId6" Type="http://schemas.openxmlformats.org/officeDocument/2006/relationships/image" Target="../media/image7.svg"/><Relationship Id="rId5" Type="http://schemas.openxmlformats.org/officeDocument/2006/relationships/image" Target="../media/image5.png"/><Relationship Id="rId4" Type="http://schemas.openxmlformats.org/officeDocument/2006/relationships/hyperlink" Target="http://www.buckinghamshire.gov.uk/admissions" TargetMode="External"/></Relationships>
</file>

<file path=ppt/diagrams/_rels/drawing3.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8.png"/><Relationship Id="rId7" Type="http://schemas.openxmlformats.org/officeDocument/2006/relationships/image" Target="../media/image10.png"/><Relationship Id="rId12" Type="http://schemas.openxmlformats.org/officeDocument/2006/relationships/image" Target="../media/image19.svg"/><Relationship Id="rId2" Type="http://schemas.openxmlformats.org/officeDocument/2006/relationships/image" Target="../media/image7.svg"/><Relationship Id="rId1" Type="http://schemas.openxmlformats.org/officeDocument/2006/relationships/image" Target="../media/image7.png"/><Relationship Id="rId6" Type="http://schemas.openxmlformats.org/officeDocument/2006/relationships/image" Target="../media/image13.svg"/><Relationship Id="rId11" Type="http://schemas.openxmlformats.org/officeDocument/2006/relationships/image" Target="../media/image12.png"/><Relationship Id="rId5" Type="http://schemas.openxmlformats.org/officeDocument/2006/relationships/image" Target="../media/image9.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1.png"/></Relationships>
</file>

<file path=ppt/diagrams/_rels/drawing5.xml.rels><?xml version="1.0" encoding="UTF-8" standalone="yes"?>
<Relationships xmlns="http://schemas.openxmlformats.org/package/2006/relationships"><Relationship Id="rId2" Type="http://schemas.openxmlformats.org/officeDocument/2006/relationships/hyperlink" Target="https://www.buckinghamshire.gov.uk/schools-and-learning/schools-index/school-transport/school-transport-options/" TargetMode="External"/><Relationship Id="rId1" Type="http://schemas.openxmlformats.org/officeDocument/2006/relationships/hyperlink" Target="https://services.buckscc.gov.uk/school-admissions" TargetMode="External"/></Relationships>
</file>

<file path=ppt/diagrams/_rels/drawing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21.svg"/><Relationship Id="rId1" Type="http://schemas.openxmlformats.org/officeDocument/2006/relationships/image" Target="../media/image13.png"/><Relationship Id="rId6" Type="http://schemas.openxmlformats.org/officeDocument/2006/relationships/image" Target="../media/image23.svg"/><Relationship Id="rId5" Type="http://schemas.openxmlformats.org/officeDocument/2006/relationships/image" Target="../media/image15.png"/><Relationship Id="rId4" Type="http://schemas.openxmlformats.org/officeDocument/2006/relationships/image" Target="../media/image13.svg"/></Relationships>
</file>

<file path=ppt/diagrams/_rels/drawing8.xml.rels><?xml version="1.0" encoding="UTF-8" standalone="yes"?>
<Relationships xmlns="http://schemas.openxmlformats.org/package/2006/relationships"><Relationship Id="rId1" Type="http://schemas.openxmlformats.org/officeDocument/2006/relationships/hyperlink" Target="http://www.buckinghamshire.gov.uk/" TargetMode="Externa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9170AB-F0FF-4991-BFD2-A8CA760C59C0}"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DC3C61AB-2988-48A9-9344-E6E9A9C2D959}">
      <dgm:prSet/>
      <dgm:spPr/>
      <dgm:t>
        <a:bodyPr/>
        <a:lstStyle/>
        <a:p>
          <a:r>
            <a:rPr lang="en-GB"/>
            <a:t>If you live in Buckinghamshire, visit </a:t>
          </a:r>
          <a:r>
            <a:rPr lang="en-GB" u="sng">
              <a:hlinkClick xmlns:r="http://schemas.openxmlformats.org/officeDocument/2006/relationships" r:id="rId1"/>
            </a:rPr>
            <a:t>www.buckinghamshire.gov.uk/admissions</a:t>
          </a:r>
          <a:r>
            <a:rPr lang="en-GB" u="sng"/>
            <a:t> </a:t>
          </a:r>
          <a:r>
            <a:rPr lang="en-GB"/>
            <a:t>between 10 September and 31 October 2025</a:t>
          </a:r>
          <a:endParaRPr lang="en-US"/>
        </a:p>
      </dgm:t>
    </dgm:pt>
    <dgm:pt modelId="{22081F37-7A91-4684-9728-43AB1EF94EB2}" type="parTrans" cxnId="{C34B2D18-0F7D-4C94-8B66-9A2E82F5E03D}">
      <dgm:prSet/>
      <dgm:spPr/>
      <dgm:t>
        <a:bodyPr/>
        <a:lstStyle/>
        <a:p>
          <a:endParaRPr lang="en-US"/>
        </a:p>
      </dgm:t>
    </dgm:pt>
    <dgm:pt modelId="{A34A1DB1-D4E7-42CF-9251-A95A42CE69E8}" type="sibTrans" cxnId="{C34B2D18-0F7D-4C94-8B66-9A2E82F5E03D}">
      <dgm:prSet/>
      <dgm:spPr/>
      <dgm:t>
        <a:bodyPr/>
        <a:lstStyle/>
        <a:p>
          <a:endParaRPr lang="en-US"/>
        </a:p>
      </dgm:t>
    </dgm:pt>
    <dgm:pt modelId="{95DEC516-68C3-4E42-B7BA-F82BBDAE9D4B}">
      <dgm:prSet/>
      <dgm:spPr/>
      <dgm:t>
        <a:bodyPr/>
        <a:lstStyle/>
        <a:p>
          <a:r>
            <a:rPr lang="en-GB" dirty="0"/>
            <a:t>If you live elsewhere apply via your own LA’s website</a:t>
          </a:r>
          <a:endParaRPr lang="en-US" dirty="0"/>
        </a:p>
      </dgm:t>
    </dgm:pt>
    <dgm:pt modelId="{3CD5D3E1-9821-4950-ABDF-7DAE5B9FF3FB}" type="parTrans" cxnId="{687F8667-F897-4B78-BD6E-6EE6DB370434}">
      <dgm:prSet/>
      <dgm:spPr/>
      <dgm:t>
        <a:bodyPr/>
        <a:lstStyle/>
        <a:p>
          <a:endParaRPr lang="en-US"/>
        </a:p>
      </dgm:t>
    </dgm:pt>
    <dgm:pt modelId="{B004DEB3-E31E-413D-9727-83E02B3D0189}" type="sibTrans" cxnId="{687F8667-F897-4B78-BD6E-6EE6DB370434}">
      <dgm:prSet/>
      <dgm:spPr/>
      <dgm:t>
        <a:bodyPr/>
        <a:lstStyle/>
        <a:p>
          <a:endParaRPr lang="en-US"/>
        </a:p>
      </dgm:t>
    </dgm:pt>
    <dgm:pt modelId="{CD26FFE8-F897-4FAD-8C83-FEF98008ED3A}">
      <dgm:prSet/>
      <dgm:spPr/>
      <dgm:t>
        <a:bodyPr/>
        <a:lstStyle/>
        <a:p>
          <a:r>
            <a:rPr lang="en-GB"/>
            <a:t>All you need is an email address</a:t>
          </a:r>
          <a:endParaRPr lang="en-US"/>
        </a:p>
      </dgm:t>
    </dgm:pt>
    <dgm:pt modelId="{51CDA204-F77F-4D91-9EEB-D93CFB8E20DA}" type="parTrans" cxnId="{D28D29D4-A7C1-41A2-BB10-47103EC0D144}">
      <dgm:prSet/>
      <dgm:spPr/>
      <dgm:t>
        <a:bodyPr/>
        <a:lstStyle/>
        <a:p>
          <a:endParaRPr lang="en-US"/>
        </a:p>
      </dgm:t>
    </dgm:pt>
    <dgm:pt modelId="{08FA6D89-661A-4CDF-B57F-7747665446EB}" type="sibTrans" cxnId="{D28D29D4-A7C1-41A2-BB10-47103EC0D144}">
      <dgm:prSet/>
      <dgm:spPr/>
      <dgm:t>
        <a:bodyPr/>
        <a:lstStyle/>
        <a:p>
          <a:endParaRPr lang="en-US"/>
        </a:p>
      </dgm:t>
    </dgm:pt>
    <dgm:pt modelId="{6D106FFB-886D-4F90-802A-1C30E466203B}" type="pres">
      <dgm:prSet presAssocID="{A49170AB-F0FF-4991-BFD2-A8CA760C59C0}" presName="root" presStyleCnt="0">
        <dgm:presLayoutVars>
          <dgm:dir/>
          <dgm:resizeHandles val="exact"/>
        </dgm:presLayoutVars>
      </dgm:prSet>
      <dgm:spPr/>
      <dgm:t>
        <a:bodyPr/>
        <a:lstStyle/>
        <a:p>
          <a:endParaRPr lang="en-US"/>
        </a:p>
      </dgm:t>
    </dgm:pt>
    <dgm:pt modelId="{E649E44D-88E1-414D-A2DC-9C457F22245A}" type="pres">
      <dgm:prSet presAssocID="{DC3C61AB-2988-48A9-9344-E6E9A9C2D959}" presName="compNode" presStyleCnt="0"/>
      <dgm:spPr/>
    </dgm:pt>
    <dgm:pt modelId="{DA69F480-4D24-4669-A14F-05D4EA5482D2}" type="pres">
      <dgm:prSet presAssocID="{DC3C61AB-2988-48A9-9344-E6E9A9C2D959}" presName="bgRect" presStyleLbl="bgShp" presStyleIdx="0" presStyleCnt="3"/>
      <dgm:spPr/>
    </dgm:pt>
    <dgm:pt modelId="{CB7B0A4F-6861-4933-9303-1FD7DE82234D}" type="pres">
      <dgm:prSet presAssocID="{DC3C61AB-2988-48A9-9344-E6E9A9C2D959}" presName="iconRect" presStyleLbl="node1" presStyleIdx="0" presStyleCnt="3"/>
      <dgm:spPr>
        <a:blipFill>
          <a:blip xmlns:r="http://schemas.openxmlformats.org/officeDocument/2006/relationships" r:embed="rId2">
            <a:extLst>
              <a:ext uri="{96DAC541-7B7A-43D3-8B79-37D633B846F1}">
                <asvg:svgBlip xmlns:asvg="http://schemas.microsoft.com/office/drawing/2016/SVG/main" xmlns="" r:embed="rId3"/>
              </a:ext>
            </a:extLst>
          </a:blip>
          <a:srcRect/>
          <a:stretch>
            <a:fillRect/>
          </a:stretch>
        </a:blipFill>
        <a:ln>
          <a:noFill/>
        </a:ln>
      </dgm:spPr>
      <dgm:extLst>
        <a:ext uri="{E40237B7-FDA0-4F09-8148-C483321AD2D9}">
          <dgm14:cNvPr xmlns:dgm14="http://schemas.microsoft.com/office/drawing/2010/diagram" id="0" name="" descr="Agriculture with solid fill"/>
        </a:ext>
      </dgm:extLst>
    </dgm:pt>
    <dgm:pt modelId="{0E648A49-C65B-45CC-89F2-4D53A2DF1866}" type="pres">
      <dgm:prSet presAssocID="{DC3C61AB-2988-48A9-9344-E6E9A9C2D959}" presName="spaceRect" presStyleCnt="0"/>
      <dgm:spPr/>
    </dgm:pt>
    <dgm:pt modelId="{309D9AF4-DAB4-4B07-8965-74C7B9D93A7E}" type="pres">
      <dgm:prSet presAssocID="{DC3C61AB-2988-48A9-9344-E6E9A9C2D959}" presName="parTx" presStyleLbl="revTx" presStyleIdx="0" presStyleCnt="3">
        <dgm:presLayoutVars>
          <dgm:chMax val="0"/>
          <dgm:chPref val="0"/>
        </dgm:presLayoutVars>
      </dgm:prSet>
      <dgm:spPr/>
      <dgm:t>
        <a:bodyPr/>
        <a:lstStyle/>
        <a:p>
          <a:endParaRPr lang="en-US"/>
        </a:p>
      </dgm:t>
    </dgm:pt>
    <dgm:pt modelId="{D2298594-A484-41CE-BFCB-3C96BFEC3C05}" type="pres">
      <dgm:prSet presAssocID="{A34A1DB1-D4E7-42CF-9251-A95A42CE69E8}" presName="sibTrans" presStyleCnt="0"/>
      <dgm:spPr/>
    </dgm:pt>
    <dgm:pt modelId="{4A494359-0515-4590-AA8B-058B075AAB94}" type="pres">
      <dgm:prSet presAssocID="{95DEC516-68C3-4E42-B7BA-F82BBDAE9D4B}" presName="compNode" presStyleCnt="0"/>
      <dgm:spPr/>
    </dgm:pt>
    <dgm:pt modelId="{A9BFCCB2-DAA1-41A8-95A4-A3978F3BA4BE}" type="pres">
      <dgm:prSet presAssocID="{95DEC516-68C3-4E42-B7BA-F82BBDAE9D4B}" presName="bgRect" presStyleLbl="bgShp" presStyleIdx="1" presStyleCnt="3"/>
      <dgm:spPr/>
      <dgm:extLst/>
    </dgm:pt>
    <dgm:pt modelId="{A728BE69-B927-4BD0-B5EB-6165B8B6F69E}" type="pres">
      <dgm:prSet presAssocID="{95DEC516-68C3-4E42-B7BA-F82BBDAE9D4B}" presName="iconRect" presStyleLbl="node1" presStyleIdx="1" presStyleCnt="3"/>
      <dgm:spPr>
        <a:blipFill>
          <a:blip xmlns:r="http://schemas.openxmlformats.org/officeDocument/2006/relationships" r:embed="rId4" cstate="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a:blipFill>
        <a:ln>
          <a:noFill/>
        </a:ln>
      </dgm:spPr>
      <dgm:t>
        <a:bodyPr/>
        <a:lstStyle/>
        <a:p>
          <a:endParaRPr lang="en-US"/>
        </a:p>
      </dgm:t>
      <dgm:extLst>
        <a:ext uri="{E40237B7-FDA0-4F09-8148-C483321AD2D9}">
          <dgm14:cNvPr xmlns:dgm14="http://schemas.microsoft.com/office/drawing/2010/diagram" id="0" name="" descr="Laptop"/>
        </a:ext>
      </dgm:extLst>
    </dgm:pt>
    <dgm:pt modelId="{160995B6-4DDB-431A-A8B1-D6584539B7B9}" type="pres">
      <dgm:prSet presAssocID="{95DEC516-68C3-4E42-B7BA-F82BBDAE9D4B}" presName="spaceRect" presStyleCnt="0"/>
      <dgm:spPr/>
    </dgm:pt>
    <dgm:pt modelId="{6FA0BD1A-B3B4-4AA7-A891-386E22D19AA8}" type="pres">
      <dgm:prSet presAssocID="{95DEC516-68C3-4E42-B7BA-F82BBDAE9D4B}" presName="parTx" presStyleLbl="revTx" presStyleIdx="1" presStyleCnt="3">
        <dgm:presLayoutVars>
          <dgm:chMax val="0"/>
          <dgm:chPref val="0"/>
        </dgm:presLayoutVars>
      </dgm:prSet>
      <dgm:spPr/>
      <dgm:t>
        <a:bodyPr/>
        <a:lstStyle/>
        <a:p>
          <a:endParaRPr lang="en-US"/>
        </a:p>
      </dgm:t>
    </dgm:pt>
    <dgm:pt modelId="{72A75F57-8480-4BE4-B837-FBF91239EA73}" type="pres">
      <dgm:prSet presAssocID="{B004DEB3-E31E-413D-9727-83E02B3D0189}" presName="sibTrans" presStyleCnt="0"/>
      <dgm:spPr/>
    </dgm:pt>
    <dgm:pt modelId="{6173CD7A-8A71-4733-BAC3-83D46868E821}" type="pres">
      <dgm:prSet presAssocID="{CD26FFE8-F897-4FAD-8C83-FEF98008ED3A}" presName="compNode" presStyleCnt="0"/>
      <dgm:spPr/>
    </dgm:pt>
    <dgm:pt modelId="{3FF36C54-54E4-4591-BD01-50976EC38708}" type="pres">
      <dgm:prSet presAssocID="{CD26FFE8-F897-4FAD-8C83-FEF98008ED3A}" presName="bgRect" presStyleLbl="bgShp" presStyleIdx="2" presStyleCnt="3"/>
      <dgm:spPr/>
    </dgm:pt>
    <dgm:pt modelId="{C6801E8B-DBF5-45FC-BBA0-75DF0447D75B}" type="pres">
      <dgm:prSet presAssocID="{CD26FFE8-F897-4FAD-8C83-FEF98008ED3A}" presName="iconRect" presStyleLbl="node1" presStyleIdx="2" presStyleCnt="3"/>
      <dgm:spPr>
        <a:blipFill>
          <a:blip xmlns:r="http://schemas.openxmlformats.org/officeDocument/2006/relationships" r:embed="rId6" cstate="print">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a:blipFill>
        <a:ln>
          <a:noFill/>
        </a:ln>
      </dgm:spPr>
      <dgm:t>
        <a:bodyPr/>
        <a:lstStyle/>
        <a:p>
          <a:endParaRPr lang="en-US"/>
        </a:p>
      </dgm:t>
      <dgm:extLst>
        <a:ext uri="{E40237B7-FDA0-4F09-8148-C483321AD2D9}">
          <dgm14:cNvPr xmlns:dgm14="http://schemas.microsoft.com/office/drawing/2010/diagram" id="0" name="" descr="Envelope"/>
        </a:ext>
      </dgm:extLst>
    </dgm:pt>
    <dgm:pt modelId="{72FF23DA-3BC5-472C-843E-B73778C66AFD}" type="pres">
      <dgm:prSet presAssocID="{CD26FFE8-F897-4FAD-8C83-FEF98008ED3A}" presName="spaceRect" presStyleCnt="0"/>
      <dgm:spPr/>
    </dgm:pt>
    <dgm:pt modelId="{839FC383-D28F-4914-8EAB-CCDDBDF6BBED}" type="pres">
      <dgm:prSet presAssocID="{CD26FFE8-F897-4FAD-8C83-FEF98008ED3A}" presName="parTx" presStyleLbl="revTx" presStyleIdx="2" presStyleCnt="3">
        <dgm:presLayoutVars>
          <dgm:chMax val="0"/>
          <dgm:chPref val="0"/>
        </dgm:presLayoutVars>
      </dgm:prSet>
      <dgm:spPr/>
      <dgm:t>
        <a:bodyPr/>
        <a:lstStyle/>
        <a:p>
          <a:endParaRPr lang="en-US"/>
        </a:p>
      </dgm:t>
    </dgm:pt>
  </dgm:ptLst>
  <dgm:cxnLst>
    <dgm:cxn modelId="{D28D29D4-A7C1-41A2-BB10-47103EC0D144}" srcId="{A49170AB-F0FF-4991-BFD2-A8CA760C59C0}" destId="{CD26FFE8-F897-4FAD-8C83-FEF98008ED3A}" srcOrd="2" destOrd="0" parTransId="{51CDA204-F77F-4D91-9EEB-D93CFB8E20DA}" sibTransId="{08FA6D89-661A-4CDF-B57F-7747665446EB}"/>
    <dgm:cxn modelId="{C34B2D18-0F7D-4C94-8B66-9A2E82F5E03D}" srcId="{A49170AB-F0FF-4991-BFD2-A8CA760C59C0}" destId="{DC3C61AB-2988-48A9-9344-E6E9A9C2D959}" srcOrd="0" destOrd="0" parTransId="{22081F37-7A91-4684-9728-43AB1EF94EB2}" sibTransId="{A34A1DB1-D4E7-42CF-9251-A95A42CE69E8}"/>
    <dgm:cxn modelId="{FF1BD62F-00EB-4986-BF0A-3893298460F8}" type="presOf" srcId="{A49170AB-F0FF-4991-BFD2-A8CA760C59C0}" destId="{6D106FFB-886D-4F90-802A-1C30E466203B}" srcOrd="0" destOrd="0" presId="urn:microsoft.com/office/officeart/2018/2/layout/IconVerticalSolidList"/>
    <dgm:cxn modelId="{0A1D991A-6711-447F-B2CB-36D17B07B33E}" type="presOf" srcId="{CD26FFE8-F897-4FAD-8C83-FEF98008ED3A}" destId="{839FC383-D28F-4914-8EAB-CCDDBDF6BBED}" srcOrd="0" destOrd="0" presId="urn:microsoft.com/office/officeart/2018/2/layout/IconVerticalSolidList"/>
    <dgm:cxn modelId="{687F8667-F897-4B78-BD6E-6EE6DB370434}" srcId="{A49170AB-F0FF-4991-BFD2-A8CA760C59C0}" destId="{95DEC516-68C3-4E42-B7BA-F82BBDAE9D4B}" srcOrd="1" destOrd="0" parTransId="{3CD5D3E1-9821-4950-ABDF-7DAE5B9FF3FB}" sibTransId="{B004DEB3-E31E-413D-9727-83E02B3D0189}"/>
    <dgm:cxn modelId="{FE01842A-1FB7-4338-B7CD-4EB1681CA7EE}" type="presOf" srcId="{DC3C61AB-2988-48A9-9344-E6E9A9C2D959}" destId="{309D9AF4-DAB4-4B07-8965-74C7B9D93A7E}" srcOrd="0" destOrd="0" presId="urn:microsoft.com/office/officeart/2018/2/layout/IconVerticalSolidList"/>
    <dgm:cxn modelId="{6C8875A1-302D-47B7-B1BC-7E1B25FB18D5}" type="presOf" srcId="{95DEC516-68C3-4E42-B7BA-F82BBDAE9D4B}" destId="{6FA0BD1A-B3B4-4AA7-A891-386E22D19AA8}" srcOrd="0" destOrd="0" presId="urn:microsoft.com/office/officeart/2018/2/layout/IconVerticalSolidList"/>
    <dgm:cxn modelId="{907E63A9-809C-490F-9BD2-898A5014B10A}" type="presParOf" srcId="{6D106FFB-886D-4F90-802A-1C30E466203B}" destId="{E649E44D-88E1-414D-A2DC-9C457F22245A}" srcOrd="0" destOrd="0" presId="urn:microsoft.com/office/officeart/2018/2/layout/IconVerticalSolidList"/>
    <dgm:cxn modelId="{8614BC59-778B-4E90-947F-0F5973E61168}" type="presParOf" srcId="{E649E44D-88E1-414D-A2DC-9C457F22245A}" destId="{DA69F480-4D24-4669-A14F-05D4EA5482D2}" srcOrd="0" destOrd="0" presId="urn:microsoft.com/office/officeart/2018/2/layout/IconVerticalSolidList"/>
    <dgm:cxn modelId="{D03547E5-4A72-4A00-A647-5260AABDF7BC}" type="presParOf" srcId="{E649E44D-88E1-414D-A2DC-9C457F22245A}" destId="{CB7B0A4F-6861-4933-9303-1FD7DE82234D}" srcOrd="1" destOrd="0" presId="urn:microsoft.com/office/officeart/2018/2/layout/IconVerticalSolidList"/>
    <dgm:cxn modelId="{79AEDED0-7C83-42F8-9DB7-A2A9C169DE76}" type="presParOf" srcId="{E649E44D-88E1-414D-A2DC-9C457F22245A}" destId="{0E648A49-C65B-45CC-89F2-4D53A2DF1866}" srcOrd="2" destOrd="0" presId="urn:microsoft.com/office/officeart/2018/2/layout/IconVerticalSolidList"/>
    <dgm:cxn modelId="{5F6F08D3-EE72-450C-8A83-8691E07547AA}" type="presParOf" srcId="{E649E44D-88E1-414D-A2DC-9C457F22245A}" destId="{309D9AF4-DAB4-4B07-8965-74C7B9D93A7E}" srcOrd="3" destOrd="0" presId="urn:microsoft.com/office/officeart/2018/2/layout/IconVerticalSolidList"/>
    <dgm:cxn modelId="{CB347EA4-B2D7-48A2-8628-6418718A9FEE}" type="presParOf" srcId="{6D106FFB-886D-4F90-802A-1C30E466203B}" destId="{D2298594-A484-41CE-BFCB-3C96BFEC3C05}" srcOrd="1" destOrd="0" presId="urn:microsoft.com/office/officeart/2018/2/layout/IconVerticalSolidList"/>
    <dgm:cxn modelId="{3DB0D687-69A1-4069-BA15-D6440F0C1043}" type="presParOf" srcId="{6D106FFB-886D-4F90-802A-1C30E466203B}" destId="{4A494359-0515-4590-AA8B-058B075AAB94}" srcOrd="2" destOrd="0" presId="urn:microsoft.com/office/officeart/2018/2/layout/IconVerticalSolidList"/>
    <dgm:cxn modelId="{C5931347-7555-4F53-8943-C086D281948D}" type="presParOf" srcId="{4A494359-0515-4590-AA8B-058B075AAB94}" destId="{A9BFCCB2-DAA1-41A8-95A4-A3978F3BA4BE}" srcOrd="0" destOrd="0" presId="urn:microsoft.com/office/officeart/2018/2/layout/IconVerticalSolidList"/>
    <dgm:cxn modelId="{4CF1A30D-F004-43F8-9DF8-DF1D11DA580C}" type="presParOf" srcId="{4A494359-0515-4590-AA8B-058B075AAB94}" destId="{A728BE69-B927-4BD0-B5EB-6165B8B6F69E}" srcOrd="1" destOrd="0" presId="urn:microsoft.com/office/officeart/2018/2/layout/IconVerticalSolidList"/>
    <dgm:cxn modelId="{C0104143-FAFB-41B0-9246-D8C638199B9A}" type="presParOf" srcId="{4A494359-0515-4590-AA8B-058B075AAB94}" destId="{160995B6-4DDB-431A-A8B1-D6584539B7B9}" srcOrd="2" destOrd="0" presId="urn:microsoft.com/office/officeart/2018/2/layout/IconVerticalSolidList"/>
    <dgm:cxn modelId="{497C72B0-8019-48DE-8676-DE7B0BCC51D5}" type="presParOf" srcId="{4A494359-0515-4590-AA8B-058B075AAB94}" destId="{6FA0BD1A-B3B4-4AA7-A891-386E22D19AA8}" srcOrd="3" destOrd="0" presId="urn:microsoft.com/office/officeart/2018/2/layout/IconVerticalSolidList"/>
    <dgm:cxn modelId="{2AC71990-0DD9-4B69-8F66-2D6EF121DC39}" type="presParOf" srcId="{6D106FFB-886D-4F90-802A-1C30E466203B}" destId="{72A75F57-8480-4BE4-B837-FBF91239EA73}" srcOrd="3" destOrd="0" presId="urn:microsoft.com/office/officeart/2018/2/layout/IconVerticalSolidList"/>
    <dgm:cxn modelId="{1E4BB78E-8220-4119-B22D-6078F1BC8DC3}" type="presParOf" srcId="{6D106FFB-886D-4F90-802A-1C30E466203B}" destId="{6173CD7A-8A71-4733-BAC3-83D46868E821}" srcOrd="4" destOrd="0" presId="urn:microsoft.com/office/officeart/2018/2/layout/IconVerticalSolidList"/>
    <dgm:cxn modelId="{F40C45B9-9225-4FFF-B4C8-1CB7935E9A32}" type="presParOf" srcId="{6173CD7A-8A71-4733-BAC3-83D46868E821}" destId="{3FF36C54-54E4-4591-BD01-50976EC38708}" srcOrd="0" destOrd="0" presId="urn:microsoft.com/office/officeart/2018/2/layout/IconVerticalSolidList"/>
    <dgm:cxn modelId="{F3BA69A6-BE55-4E46-BD25-F739799CF70A}" type="presParOf" srcId="{6173CD7A-8A71-4733-BAC3-83D46868E821}" destId="{C6801E8B-DBF5-45FC-BBA0-75DF0447D75B}" srcOrd="1" destOrd="0" presId="urn:microsoft.com/office/officeart/2018/2/layout/IconVerticalSolidList"/>
    <dgm:cxn modelId="{4D18B81D-40C2-424D-9083-C880CD7EE222}" type="presParOf" srcId="{6173CD7A-8A71-4733-BAC3-83D46868E821}" destId="{72FF23DA-3BC5-472C-843E-B73778C66AFD}" srcOrd="2" destOrd="0" presId="urn:microsoft.com/office/officeart/2018/2/layout/IconVerticalSolidList"/>
    <dgm:cxn modelId="{41AEF5A3-E170-4C8C-8C26-E2253241F9F2}" type="presParOf" srcId="{6173CD7A-8A71-4733-BAC3-83D46868E821}" destId="{839FC383-D28F-4914-8EAB-CCDDBDF6BBED}"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B8C585B-385B-47BF-8108-83C2449B1765}" type="doc">
      <dgm:prSet loTypeId="urn:microsoft.com/office/officeart/2016/7/layout/RepeatingBendingProcessNew" loCatId="process" qsTypeId="urn:microsoft.com/office/officeart/2005/8/quickstyle/simple2" qsCatId="simple" csTypeId="urn:microsoft.com/office/officeart/2005/8/colors/accent5_2" csCatId="accent5"/>
      <dgm:spPr/>
      <dgm:t>
        <a:bodyPr/>
        <a:lstStyle/>
        <a:p>
          <a:endParaRPr lang="en-US"/>
        </a:p>
      </dgm:t>
    </dgm:pt>
    <dgm:pt modelId="{6EA81BDE-81FE-4F70-9829-8F05B390D37C}">
      <dgm:prSet/>
      <dgm:spPr/>
      <dgm:t>
        <a:bodyPr/>
        <a:lstStyle/>
        <a:p>
          <a:r>
            <a:rPr lang="en-GB"/>
            <a:t>You can apply on your phone, iPad or laptop</a:t>
          </a:r>
          <a:endParaRPr lang="en-US"/>
        </a:p>
      </dgm:t>
    </dgm:pt>
    <dgm:pt modelId="{40BEA2D9-51F2-489B-9FAB-30A4BF2C8B6E}" type="parTrans" cxnId="{B8970346-BEE2-4C22-8575-DE52130BFB34}">
      <dgm:prSet/>
      <dgm:spPr/>
      <dgm:t>
        <a:bodyPr/>
        <a:lstStyle/>
        <a:p>
          <a:endParaRPr lang="en-US"/>
        </a:p>
      </dgm:t>
    </dgm:pt>
    <dgm:pt modelId="{5FD725E9-28F5-4CA3-8FBC-8F9FFFFA8A2E}" type="sibTrans" cxnId="{B8970346-BEE2-4C22-8575-DE52130BFB34}">
      <dgm:prSet/>
      <dgm:spPr/>
      <dgm:t>
        <a:bodyPr/>
        <a:lstStyle/>
        <a:p>
          <a:endParaRPr lang="en-US"/>
        </a:p>
      </dgm:t>
    </dgm:pt>
    <dgm:pt modelId="{F36A67E2-FDB2-40E9-B43D-1A6028BC6033}">
      <dgm:prSet/>
      <dgm:spPr/>
      <dgm:t>
        <a:bodyPr/>
        <a:lstStyle/>
        <a:p>
          <a:r>
            <a:rPr lang="en-GB" dirty="0"/>
            <a:t>Make a note of which email account and password you have used!</a:t>
          </a:r>
          <a:endParaRPr lang="en-US" dirty="0"/>
        </a:p>
      </dgm:t>
    </dgm:pt>
    <dgm:pt modelId="{0B0C45CF-DCF4-45D0-B138-76E42C4B6E35}" type="parTrans" cxnId="{19A341F7-4423-4471-A72D-121A29C1DF2B}">
      <dgm:prSet/>
      <dgm:spPr/>
      <dgm:t>
        <a:bodyPr/>
        <a:lstStyle/>
        <a:p>
          <a:endParaRPr lang="en-US"/>
        </a:p>
      </dgm:t>
    </dgm:pt>
    <dgm:pt modelId="{23751271-40AF-4FE2-B13E-385978F6F643}" type="sibTrans" cxnId="{19A341F7-4423-4471-A72D-121A29C1DF2B}">
      <dgm:prSet/>
      <dgm:spPr/>
      <dgm:t>
        <a:bodyPr/>
        <a:lstStyle/>
        <a:p>
          <a:endParaRPr lang="en-US"/>
        </a:p>
      </dgm:t>
    </dgm:pt>
    <dgm:pt modelId="{74551793-2141-49B4-9BCB-708293BCC443}">
      <dgm:prSet/>
      <dgm:spPr/>
      <dgm:t>
        <a:bodyPr/>
        <a:lstStyle/>
        <a:p>
          <a:r>
            <a:rPr lang="en-GB"/>
            <a:t>Use an email address that you know you can access even if not in work</a:t>
          </a:r>
          <a:endParaRPr lang="en-US"/>
        </a:p>
      </dgm:t>
    </dgm:pt>
    <dgm:pt modelId="{456CAC78-C03D-4AD2-A339-40522D5C3819}" type="parTrans" cxnId="{75401AF4-9D3A-4EE6-A06D-69B828B3D61B}">
      <dgm:prSet/>
      <dgm:spPr/>
      <dgm:t>
        <a:bodyPr/>
        <a:lstStyle/>
        <a:p>
          <a:endParaRPr lang="en-US"/>
        </a:p>
      </dgm:t>
    </dgm:pt>
    <dgm:pt modelId="{67C9C836-A7C0-4D67-8796-3ED017554097}" type="sibTrans" cxnId="{75401AF4-9D3A-4EE6-A06D-69B828B3D61B}">
      <dgm:prSet/>
      <dgm:spPr/>
      <dgm:t>
        <a:bodyPr/>
        <a:lstStyle/>
        <a:p>
          <a:endParaRPr lang="en-US"/>
        </a:p>
      </dgm:t>
    </dgm:pt>
    <dgm:pt modelId="{4BD781AD-C2D8-44C2-9DD8-7652B9A94417}">
      <dgm:prSet/>
      <dgm:spPr/>
      <dgm:t>
        <a:bodyPr/>
        <a:lstStyle/>
        <a:p>
          <a:r>
            <a:rPr lang="en-GB"/>
            <a:t>You will be reminded if an application has not been submitted</a:t>
          </a:r>
          <a:endParaRPr lang="en-US"/>
        </a:p>
      </dgm:t>
    </dgm:pt>
    <dgm:pt modelId="{313E28EF-DB80-4C0C-B9E4-2AD3B6159D22}" type="parTrans" cxnId="{A745472A-8D5A-42ED-9407-27B8E031B222}">
      <dgm:prSet/>
      <dgm:spPr/>
      <dgm:t>
        <a:bodyPr/>
        <a:lstStyle/>
        <a:p>
          <a:endParaRPr lang="en-US"/>
        </a:p>
      </dgm:t>
    </dgm:pt>
    <dgm:pt modelId="{4C5A2BBC-A478-4926-AED6-799AA9261835}" type="sibTrans" cxnId="{A745472A-8D5A-42ED-9407-27B8E031B222}">
      <dgm:prSet/>
      <dgm:spPr/>
      <dgm:t>
        <a:bodyPr/>
        <a:lstStyle/>
        <a:p>
          <a:endParaRPr lang="en-US"/>
        </a:p>
      </dgm:t>
    </dgm:pt>
    <dgm:pt modelId="{B2DBFCBD-2D13-4B8F-9AA9-F34C9CDF918E}">
      <dgm:prSet/>
      <dgm:spPr/>
      <dgm:t>
        <a:bodyPr/>
        <a:lstStyle/>
        <a:p>
          <a:r>
            <a:rPr lang="en-GB"/>
            <a:t>You can accept the place online</a:t>
          </a:r>
          <a:endParaRPr lang="en-US"/>
        </a:p>
      </dgm:t>
    </dgm:pt>
    <dgm:pt modelId="{0D32CE06-787D-4315-B73A-3CFF058E322E}" type="parTrans" cxnId="{8C09D40A-68F0-4D43-A0A1-1A7363B942B8}">
      <dgm:prSet/>
      <dgm:spPr/>
      <dgm:t>
        <a:bodyPr/>
        <a:lstStyle/>
        <a:p>
          <a:endParaRPr lang="en-US"/>
        </a:p>
      </dgm:t>
    </dgm:pt>
    <dgm:pt modelId="{0A6605F6-91EC-4652-9521-67A6A9C723E4}" type="sibTrans" cxnId="{8C09D40A-68F0-4D43-A0A1-1A7363B942B8}">
      <dgm:prSet/>
      <dgm:spPr/>
      <dgm:t>
        <a:bodyPr/>
        <a:lstStyle/>
        <a:p>
          <a:endParaRPr lang="en-US"/>
        </a:p>
      </dgm:t>
    </dgm:pt>
    <dgm:pt modelId="{8F95CAF7-9024-44A0-A554-ADB1CD914896}">
      <dgm:prSet/>
      <dgm:spPr/>
      <dgm:t>
        <a:bodyPr/>
        <a:lstStyle/>
        <a:p>
          <a:r>
            <a:rPr lang="en-GB"/>
            <a:t>You will see the outcome of all school preferences</a:t>
          </a:r>
          <a:endParaRPr lang="en-US"/>
        </a:p>
      </dgm:t>
    </dgm:pt>
    <dgm:pt modelId="{33A464C7-B515-46DA-9FA6-F63B99953E75}" type="parTrans" cxnId="{4C06746F-0E08-415F-8636-90B4940F17C6}">
      <dgm:prSet/>
      <dgm:spPr/>
      <dgm:t>
        <a:bodyPr/>
        <a:lstStyle/>
        <a:p>
          <a:endParaRPr lang="en-US"/>
        </a:p>
      </dgm:t>
    </dgm:pt>
    <dgm:pt modelId="{55BF62CA-865E-4E50-9A91-555CD6FFF3C2}" type="sibTrans" cxnId="{4C06746F-0E08-415F-8636-90B4940F17C6}">
      <dgm:prSet/>
      <dgm:spPr/>
      <dgm:t>
        <a:bodyPr/>
        <a:lstStyle/>
        <a:p>
          <a:endParaRPr lang="en-US"/>
        </a:p>
      </dgm:t>
    </dgm:pt>
    <dgm:pt modelId="{DF8B3D52-12F6-4530-8B07-FBA5A6E0D7D0}" type="pres">
      <dgm:prSet presAssocID="{9B8C585B-385B-47BF-8108-83C2449B1765}" presName="Name0" presStyleCnt="0">
        <dgm:presLayoutVars>
          <dgm:dir/>
          <dgm:resizeHandles val="exact"/>
        </dgm:presLayoutVars>
      </dgm:prSet>
      <dgm:spPr/>
      <dgm:t>
        <a:bodyPr/>
        <a:lstStyle/>
        <a:p>
          <a:endParaRPr lang="en-US"/>
        </a:p>
      </dgm:t>
    </dgm:pt>
    <dgm:pt modelId="{E73454C3-D32E-418A-AC9D-4A4FD216E60B}" type="pres">
      <dgm:prSet presAssocID="{6EA81BDE-81FE-4F70-9829-8F05B390D37C}" presName="node" presStyleLbl="node1" presStyleIdx="0" presStyleCnt="6">
        <dgm:presLayoutVars>
          <dgm:bulletEnabled val="1"/>
        </dgm:presLayoutVars>
      </dgm:prSet>
      <dgm:spPr/>
      <dgm:t>
        <a:bodyPr/>
        <a:lstStyle/>
        <a:p>
          <a:endParaRPr lang="en-US"/>
        </a:p>
      </dgm:t>
    </dgm:pt>
    <dgm:pt modelId="{0FC6C66E-3026-4F3F-BA46-E6A5C84A9AE9}" type="pres">
      <dgm:prSet presAssocID="{5FD725E9-28F5-4CA3-8FBC-8F9FFFFA8A2E}" presName="sibTrans" presStyleLbl="sibTrans1D1" presStyleIdx="0" presStyleCnt="5"/>
      <dgm:spPr/>
      <dgm:t>
        <a:bodyPr/>
        <a:lstStyle/>
        <a:p>
          <a:endParaRPr lang="en-US"/>
        </a:p>
      </dgm:t>
    </dgm:pt>
    <dgm:pt modelId="{187A98B8-C43C-4B23-A306-6B3B5308A622}" type="pres">
      <dgm:prSet presAssocID="{5FD725E9-28F5-4CA3-8FBC-8F9FFFFA8A2E}" presName="connectorText" presStyleLbl="sibTrans1D1" presStyleIdx="0" presStyleCnt="5"/>
      <dgm:spPr/>
      <dgm:t>
        <a:bodyPr/>
        <a:lstStyle/>
        <a:p>
          <a:endParaRPr lang="en-US"/>
        </a:p>
      </dgm:t>
    </dgm:pt>
    <dgm:pt modelId="{024B95E9-8D98-4DAE-A045-20D8FEB0F788}" type="pres">
      <dgm:prSet presAssocID="{F36A67E2-FDB2-40E9-B43D-1A6028BC6033}" presName="node" presStyleLbl="node1" presStyleIdx="1" presStyleCnt="6">
        <dgm:presLayoutVars>
          <dgm:bulletEnabled val="1"/>
        </dgm:presLayoutVars>
      </dgm:prSet>
      <dgm:spPr/>
      <dgm:t>
        <a:bodyPr/>
        <a:lstStyle/>
        <a:p>
          <a:endParaRPr lang="en-US"/>
        </a:p>
      </dgm:t>
    </dgm:pt>
    <dgm:pt modelId="{467E6F13-5BE6-40AA-8D2F-4DD725989712}" type="pres">
      <dgm:prSet presAssocID="{23751271-40AF-4FE2-B13E-385978F6F643}" presName="sibTrans" presStyleLbl="sibTrans1D1" presStyleIdx="1" presStyleCnt="5"/>
      <dgm:spPr/>
      <dgm:t>
        <a:bodyPr/>
        <a:lstStyle/>
        <a:p>
          <a:endParaRPr lang="en-US"/>
        </a:p>
      </dgm:t>
    </dgm:pt>
    <dgm:pt modelId="{B91876E3-2D71-4389-A5CA-241ABD174D28}" type="pres">
      <dgm:prSet presAssocID="{23751271-40AF-4FE2-B13E-385978F6F643}" presName="connectorText" presStyleLbl="sibTrans1D1" presStyleIdx="1" presStyleCnt="5"/>
      <dgm:spPr/>
      <dgm:t>
        <a:bodyPr/>
        <a:lstStyle/>
        <a:p>
          <a:endParaRPr lang="en-US"/>
        </a:p>
      </dgm:t>
    </dgm:pt>
    <dgm:pt modelId="{A9E0D660-575B-4F45-94DA-70D3E491F994}" type="pres">
      <dgm:prSet presAssocID="{74551793-2141-49B4-9BCB-708293BCC443}" presName="node" presStyleLbl="node1" presStyleIdx="2" presStyleCnt="6">
        <dgm:presLayoutVars>
          <dgm:bulletEnabled val="1"/>
        </dgm:presLayoutVars>
      </dgm:prSet>
      <dgm:spPr/>
      <dgm:t>
        <a:bodyPr/>
        <a:lstStyle/>
        <a:p>
          <a:endParaRPr lang="en-US"/>
        </a:p>
      </dgm:t>
    </dgm:pt>
    <dgm:pt modelId="{D7825FB6-B711-4980-834E-5A611B765B56}" type="pres">
      <dgm:prSet presAssocID="{67C9C836-A7C0-4D67-8796-3ED017554097}" presName="sibTrans" presStyleLbl="sibTrans1D1" presStyleIdx="2" presStyleCnt="5"/>
      <dgm:spPr/>
      <dgm:t>
        <a:bodyPr/>
        <a:lstStyle/>
        <a:p>
          <a:endParaRPr lang="en-US"/>
        </a:p>
      </dgm:t>
    </dgm:pt>
    <dgm:pt modelId="{12CB33F3-C40A-444E-A52F-D11E66F0A1DC}" type="pres">
      <dgm:prSet presAssocID="{67C9C836-A7C0-4D67-8796-3ED017554097}" presName="connectorText" presStyleLbl="sibTrans1D1" presStyleIdx="2" presStyleCnt="5"/>
      <dgm:spPr/>
      <dgm:t>
        <a:bodyPr/>
        <a:lstStyle/>
        <a:p>
          <a:endParaRPr lang="en-US"/>
        </a:p>
      </dgm:t>
    </dgm:pt>
    <dgm:pt modelId="{F8BD000C-9DFE-4C12-BEF7-F4054664C1DC}" type="pres">
      <dgm:prSet presAssocID="{4BD781AD-C2D8-44C2-9DD8-7652B9A94417}" presName="node" presStyleLbl="node1" presStyleIdx="3" presStyleCnt="6">
        <dgm:presLayoutVars>
          <dgm:bulletEnabled val="1"/>
        </dgm:presLayoutVars>
      </dgm:prSet>
      <dgm:spPr/>
      <dgm:t>
        <a:bodyPr/>
        <a:lstStyle/>
        <a:p>
          <a:endParaRPr lang="en-US"/>
        </a:p>
      </dgm:t>
    </dgm:pt>
    <dgm:pt modelId="{724C1B81-045B-446B-9ED8-AFDAF274BFDC}" type="pres">
      <dgm:prSet presAssocID="{4C5A2BBC-A478-4926-AED6-799AA9261835}" presName="sibTrans" presStyleLbl="sibTrans1D1" presStyleIdx="3" presStyleCnt="5"/>
      <dgm:spPr/>
      <dgm:t>
        <a:bodyPr/>
        <a:lstStyle/>
        <a:p>
          <a:endParaRPr lang="en-US"/>
        </a:p>
      </dgm:t>
    </dgm:pt>
    <dgm:pt modelId="{F9623D2A-ECF3-4D02-A8CD-57A850BC2E61}" type="pres">
      <dgm:prSet presAssocID="{4C5A2BBC-A478-4926-AED6-799AA9261835}" presName="connectorText" presStyleLbl="sibTrans1D1" presStyleIdx="3" presStyleCnt="5"/>
      <dgm:spPr/>
      <dgm:t>
        <a:bodyPr/>
        <a:lstStyle/>
        <a:p>
          <a:endParaRPr lang="en-US"/>
        </a:p>
      </dgm:t>
    </dgm:pt>
    <dgm:pt modelId="{4430D07A-4323-47FB-9A93-9C21A19F1140}" type="pres">
      <dgm:prSet presAssocID="{B2DBFCBD-2D13-4B8F-9AA9-F34C9CDF918E}" presName="node" presStyleLbl="node1" presStyleIdx="4" presStyleCnt="6">
        <dgm:presLayoutVars>
          <dgm:bulletEnabled val="1"/>
        </dgm:presLayoutVars>
      </dgm:prSet>
      <dgm:spPr/>
      <dgm:t>
        <a:bodyPr/>
        <a:lstStyle/>
        <a:p>
          <a:endParaRPr lang="en-US"/>
        </a:p>
      </dgm:t>
    </dgm:pt>
    <dgm:pt modelId="{885F0E41-601B-488B-A1F2-FE1D47E84EB6}" type="pres">
      <dgm:prSet presAssocID="{0A6605F6-91EC-4652-9521-67A6A9C723E4}" presName="sibTrans" presStyleLbl="sibTrans1D1" presStyleIdx="4" presStyleCnt="5"/>
      <dgm:spPr/>
      <dgm:t>
        <a:bodyPr/>
        <a:lstStyle/>
        <a:p>
          <a:endParaRPr lang="en-US"/>
        </a:p>
      </dgm:t>
    </dgm:pt>
    <dgm:pt modelId="{541D7C53-5AC7-4150-BDD2-FE5A65DAD343}" type="pres">
      <dgm:prSet presAssocID="{0A6605F6-91EC-4652-9521-67A6A9C723E4}" presName="connectorText" presStyleLbl="sibTrans1D1" presStyleIdx="4" presStyleCnt="5"/>
      <dgm:spPr/>
      <dgm:t>
        <a:bodyPr/>
        <a:lstStyle/>
        <a:p>
          <a:endParaRPr lang="en-US"/>
        </a:p>
      </dgm:t>
    </dgm:pt>
    <dgm:pt modelId="{11D938E3-05AB-4B6E-B3F3-731F66356398}" type="pres">
      <dgm:prSet presAssocID="{8F95CAF7-9024-44A0-A554-ADB1CD914896}" presName="node" presStyleLbl="node1" presStyleIdx="5" presStyleCnt="6">
        <dgm:presLayoutVars>
          <dgm:bulletEnabled val="1"/>
        </dgm:presLayoutVars>
      </dgm:prSet>
      <dgm:spPr/>
      <dgm:t>
        <a:bodyPr/>
        <a:lstStyle/>
        <a:p>
          <a:endParaRPr lang="en-US"/>
        </a:p>
      </dgm:t>
    </dgm:pt>
  </dgm:ptLst>
  <dgm:cxnLst>
    <dgm:cxn modelId="{A745472A-8D5A-42ED-9407-27B8E031B222}" srcId="{9B8C585B-385B-47BF-8108-83C2449B1765}" destId="{4BD781AD-C2D8-44C2-9DD8-7652B9A94417}" srcOrd="3" destOrd="0" parTransId="{313E28EF-DB80-4C0C-B9E4-2AD3B6159D22}" sibTransId="{4C5A2BBC-A478-4926-AED6-799AA9261835}"/>
    <dgm:cxn modelId="{07248BED-C3A5-43BB-9C8D-404C7AA3396C}" type="presOf" srcId="{23751271-40AF-4FE2-B13E-385978F6F643}" destId="{467E6F13-5BE6-40AA-8D2F-4DD725989712}" srcOrd="0" destOrd="0" presId="urn:microsoft.com/office/officeart/2016/7/layout/RepeatingBendingProcessNew"/>
    <dgm:cxn modelId="{037E422C-8E9B-470B-9056-81BFEDC29697}" type="presOf" srcId="{4C5A2BBC-A478-4926-AED6-799AA9261835}" destId="{F9623D2A-ECF3-4D02-A8CD-57A850BC2E61}" srcOrd="1" destOrd="0" presId="urn:microsoft.com/office/officeart/2016/7/layout/RepeatingBendingProcessNew"/>
    <dgm:cxn modelId="{8C09D40A-68F0-4D43-A0A1-1A7363B942B8}" srcId="{9B8C585B-385B-47BF-8108-83C2449B1765}" destId="{B2DBFCBD-2D13-4B8F-9AA9-F34C9CDF918E}" srcOrd="4" destOrd="0" parTransId="{0D32CE06-787D-4315-B73A-3CFF058E322E}" sibTransId="{0A6605F6-91EC-4652-9521-67A6A9C723E4}"/>
    <dgm:cxn modelId="{59762B4C-5CC9-4CBE-A5DC-8416C6B23C15}" type="presOf" srcId="{67C9C836-A7C0-4D67-8796-3ED017554097}" destId="{D7825FB6-B711-4980-834E-5A611B765B56}" srcOrd="0" destOrd="0" presId="urn:microsoft.com/office/officeart/2016/7/layout/RepeatingBendingProcessNew"/>
    <dgm:cxn modelId="{01035605-4285-471E-8FD2-C7414E971681}" type="presOf" srcId="{23751271-40AF-4FE2-B13E-385978F6F643}" destId="{B91876E3-2D71-4389-A5CA-241ABD174D28}" srcOrd="1" destOrd="0" presId="urn:microsoft.com/office/officeart/2016/7/layout/RepeatingBendingProcessNew"/>
    <dgm:cxn modelId="{3E53DD39-B40A-4835-BDBB-7A1DF30819F4}" type="presOf" srcId="{8F95CAF7-9024-44A0-A554-ADB1CD914896}" destId="{11D938E3-05AB-4B6E-B3F3-731F66356398}" srcOrd="0" destOrd="0" presId="urn:microsoft.com/office/officeart/2016/7/layout/RepeatingBendingProcessNew"/>
    <dgm:cxn modelId="{19A341F7-4423-4471-A72D-121A29C1DF2B}" srcId="{9B8C585B-385B-47BF-8108-83C2449B1765}" destId="{F36A67E2-FDB2-40E9-B43D-1A6028BC6033}" srcOrd="1" destOrd="0" parTransId="{0B0C45CF-DCF4-45D0-B138-76E42C4B6E35}" sibTransId="{23751271-40AF-4FE2-B13E-385978F6F643}"/>
    <dgm:cxn modelId="{0664FA20-73D5-4FC8-942A-B2067ED8D681}" type="presOf" srcId="{F36A67E2-FDB2-40E9-B43D-1A6028BC6033}" destId="{024B95E9-8D98-4DAE-A045-20D8FEB0F788}" srcOrd="0" destOrd="0" presId="urn:microsoft.com/office/officeart/2016/7/layout/RepeatingBendingProcessNew"/>
    <dgm:cxn modelId="{4669AFF5-1620-431D-82A3-4751B981A79B}" type="presOf" srcId="{0A6605F6-91EC-4652-9521-67A6A9C723E4}" destId="{885F0E41-601B-488B-A1F2-FE1D47E84EB6}" srcOrd="0" destOrd="0" presId="urn:microsoft.com/office/officeart/2016/7/layout/RepeatingBendingProcessNew"/>
    <dgm:cxn modelId="{B8970346-BEE2-4C22-8575-DE52130BFB34}" srcId="{9B8C585B-385B-47BF-8108-83C2449B1765}" destId="{6EA81BDE-81FE-4F70-9829-8F05B390D37C}" srcOrd="0" destOrd="0" parTransId="{40BEA2D9-51F2-489B-9FAB-30A4BF2C8B6E}" sibTransId="{5FD725E9-28F5-4CA3-8FBC-8F9FFFFA8A2E}"/>
    <dgm:cxn modelId="{9CDCAAD1-CDDC-4137-9152-056A9BDB1DB4}" type="presOf" srcId="{9B8C585B-385B-47BF-8108-83C2449B1765}" destId="{DF8B3D52-12F6-4530-8B07-FBA5A6E0D7D0}" srcOrd="0" destOrd="0" presId="urn:microsoft.com/office/officeart/2016/7/layout/RepeatingBendingProcessNew"/>
    <dgm:cxn modelId="{2BB519A0-5956-4D35-B60C-C08AD521E183}" type="presOf" srcId="{5FD725E9-28F5-4CA3-8FBC-8F9FFFFA8A2E}" destId="{187A98B8-C43C-4B23-A306-6B3B5308A622}" srcOrd="1" destOrd="0" presId="urn:microsoft.com/office/officeart/2016/7/layout/RepeatingBendingProcessNew"/>
    <dgm:cxn modelId="{30061FE2-A2EA-4026-B2D0-B4CFA35A6DA4}" type="presOf" srcId="{4C5A2BBC-A478-4926-AED6-799AA9261835}" destId="{724C1B81-045B-446B-9ED8-AFDAF274BFDC}" srcOrd="0" destOrd="0" presId="urn:microsoft.com/office/officeart/2016/7/layout/RepeatingBendingProcessNew"/>
    <dgm:cxn modelId="{040C25CE-E7C9-42F8-A563-AF0535657DFD}" type="presOf" srcId="{B2DBFCBD-2D13-4B8F-9AA9-F34C9CDF918E}" destId="{4430D07A-4323-47FB-9A93-9C21A19F1140}" srcOrd="0" destOrd="0" presId="urn:microsoft.com/office/officeart/2016/7/layout/RepeatingBendingProcessNew"/>
    <dgm:cxn modelId="{E3F57B9C-F06A-4BBD-8748-F985A81DBA4A}" type="presOf" srcId="{67C9C836-A7C0-4D67-8796-3ED017554097}" destId="{12CB33F3-C40A-444E-A52F-D11E66F0A1DC}" srcOrd="1" destOrd="0" presId="urn:microsoft.com/office/officeart/2016/7/layout/RepeatingBendingProcessNew"/>
    <dgm:cxn modelId="{EC419CF3-4589-46B1-AAEC-CA00053157A6}" type="presOf" srcId="{74551793-2141-49B4-9BCB-708293BCC443}" destId="{A9E0D660-575B-4F45-94DA-70D3E491F994}" srcOrd="0" destOrd="0" presId="urn:microsoft.com/office/officeart/2016/7/layout/RepeatingBendingProcessNew"/>
    <dgm:cxn modelId="{4C06746F-0E08-415F-8636-90B4940F17C6}" srcId="{9B8C585B-385B-47BF-8108-83C2449B1765}" destId="{8F95CAF7-9024-44A0-A554-ADB1CD914896}" srcOrd="5" destOrd="0" parTransId="{33A464C7-B515-46DA-9FA6-F63B99953E75}" sibTransId="{55BF62CA-865E-4E50-9A91-555CD6FFF3C2}"/>
    <dgm:cxn modelId="{75401AF4-9D3A-4EE6-A06D-69B828B3D61B}" srcId="{9B8C585B-385B-47BF-8108-83C2449B1765}" destId="{74551793-2141-49B4-9BCB-708293BCC443}" srcOrd="2" destOrd="0" parTransId="{456CAC78-C03D-4AD2-A339-40522D5C3819}" sibTransId="{67C9C836-A7C0-4D67-8796-3ED017554097}"/>
    <dgm:cxn modelId="{D1E69127-55CE-4DE6-898E-535ADAC158E9}" type="presOf" srcId="{4BD781AD-C2D8-44C2-9DD8-7652B9A94417}" destId="{F8BD000C-9DFE-4C12-BEF7-F4054664C1DC}" srcOrd="0" destOrd="0" presId="urn:microsoft.com/office/officeart/2016/7/layout/RepeatingBendingProcessNew"/>
    <dgm:cxn modelId="{A88F5CAE-FD43-45D3-BC43-B6D06DF75586}" type="presOf" srcId="{6EA81BDE-81FE-4F70-9829-8F05B390D37C}" destId="{E73454C3-D32E-418A-AC9D-4A4FD216E60B}" srcOrd="0" destOrd="0" presId="urn:microsoft.com/office/officeart/2016/7/layout/RepeatingBendingProcessNew"/>
    <dgm:cxn modelId="{CA1FBA8B-DA64-4EF4-BE75-1D1ECE65305F}" type="presOf" srcId="{0A6605F6-91EC-4652-9521-67A6A9C723E4}" destId="{541D7C53-5AC7-4150-BDD2-FE5A65DAD343}" srcOrd="1" destOrd="0" presId="urn:microsoft.com/office/officeart/2016/7/layout/RepeatingBendingProcessNew"/>
    <dgm:cxn modelId="{E0F18512-70D5-4119-8597-2BB37D7E6DED}" type="presOf" srcId="{5FD725E9-28F5-4CA3-8FBC-8F9FFFFA8A2E}" destId="{0FC6C66E-3026-4F3F-BA46-E6A5C84A9AE9}" srcOrd="0" destOrd="0" presId="urn:microsoft.com/office/officeart/2016/7/layout/RepeatingBendingProcessNew"/>
    <dgm:cxn modelId="{15F52DD3-55BA-40E1-B50E-A585D929F748}" type="presParOf" srcId="{DF8B3D52-12F6-4530-8B07-FBA5A6E0D7D0}" destId="{E73454C3-D32E-418A-AC9D-4A4FD216E60B}" srcOrd="0" destOrd="0" presId="urn:microsoft.com/office/officeart/2016/7/layout/RepeatingBendingProcessNew"/>
    <dgm:cxn modelId="{43DB6EB5-B885-4792-893D-3D91C3469144}" type="presParOf" srcId="{DF8B3D52-12F6-4530-8B07-FBA5A6E0D7D0}" destId="{0FC6C66E-3026-4F3F-BA46-E6A5C84A9AE9}" srcOrd="1" destOrd="0" presId="urn:microsoft.com/office/officeart/2016/7/layout/RepeatingBendingProcessNew"/>
    <dgm:cxn modelId="{B78970CE-9977-436E-8102-3D5BF4163ED8}" type="presParOf" srcId="{0FC6C66E-3026-4F3F-BA46-E6A5C84A9AE9}" destId="{187A98B8-C43C-4B23-A306-6B3B5308A622}" srcOrd="0" destOrd="0" presId="urn:microsoft.com/office/officeart/2016/7/layout/RepeatingBendingProcessNew"/>
    <dgm:cxn modelId="{A0859DE0-645A-4ED5-879E-BEAB52232910}" type="presParOf" srcId="{DF8B3D52-12F6-4530-8B07-FBA5A6E0D7D0}" destId="{024B95E9-8D98-4DAE-A045-20D8FEB0F788}" srcOrd="2" destOrd="0" presId="urn:microsoft.com/office/officeart/2016/7/layout/RepeatingBendingProcessNew"/>
    <dgm:cxn modelId="{0483B4F8-C177-4FA2-BF99-D602C976CF42}" type="presParOf" srcId="{DF8B3D52-12F6-4530-8B07-FBA5A6E0D7D0}" destId="{467E6F13-5BE6-40AA-8D2F-4DD725989712}" srcOrd="3" destOrd="0" presId="urn:microsoft.com/office/officeart/2016/7/layout/RepeatingBendingProcessNew"/>
    <dgm:cxn modelId="{0B6F1AC4-DDCB-4C32-B92D-7709EB89A3CD}" type="presParOf" srcId="{467E6F13-5BE6-40AA-8D2F-4DD725989712}" destId="{B91876E3-2D71-4389-A5CA-241ABD174D28}" srcOrd="0" destOrd="0" presId="urn:microsoft.com/office/officeart/2016/7/layout/RepeatingBendingProcessNew"/>
    <dgm:cxn modelId="{680360A6-F72C-4731-909A-9938CA4C72DE}" type="presParOf" srcId="{DF8B3D52-12F6-4530-8B07-FBA5A6E0D7D0}" destId="{A9E0D660-575B-4F45-94DA-70D3E491F994}" srcOrd="4" destOrd="0" presId="urn:microsoft.com/office/officeart/2016/7/layout/RepeatingBendingProcessNew"/>
    <dgm:cxn modelId="{FFF91969-B715-481D-93F3-53B82F93BE9C}" type="presParOf" srcId="{DF8B3D52-12F6-4530-8B07-FBA5A6E0D7D0}" destId="{D7825FB6-B711-4980-834E-5A611B765B56}" srcOrd="5" destOrd="0" presId="urn:microsoft.com/office/officeart/2016/7/layout/RepeatingBendingProcessNew"/>
    <dgm:cxn modelId="{DB1715C5-F1A9-47D7-974F-A5052AC2ADAC}" type="presParOf" srcId="{D7825FB6-B711-4980-834E-5A611B765B56}" destId="{12CB33F3-C40A-444E-A52F-D11E66F0A1DC}" srcOrd="0" destOrd="0" presId="urn:microsoft.com/office/officeart/2016/7/layout/RepeatingBendingProcessNew"/>
    <dgm:cxn modelId="{3391F137-0FEF-4A4B-BE5F-A72315F93835}" type="presParOf" srcId="{DF8B3D52-12F6-4530-8B07-FBA5A6E0D7D0}" destId="{F8BD000C-9DFE-4C12-BEF7-F4054664C1DC}" srcOrd="6" destOrd="0" presId="urn:microsoft.com/office/officeart/2016/7/layout/RepeatingBendingProcessNew"/>
    <dgm:cxn modelId="{EB1F38E8-C8A6-4C7B-8BD1-0CA571E4C966}" type="presParOf" srcId="{DF8B3D52-12F6-4530-8B07-FBA5A6E0D7D0}" destId="{724C1B81-045B-446B-9ED8-AFDAF274BFDC}" srcOrd="7" destOrd="0" presId="urn:microsoft.com/office/officeart/2016/7/layout/RepeatingBendingProcessNew"/>
    <dgm:cxn modelId="{BEB9FCF0-3208-48E2-95FA-26AB82703653}" type="presParOf" srcId="{724C1B81-045B-446B-9ED8-AFDAF274BFDC}" destId="{F9623D2A-ECF3-4D02-A8CD-57A850BC2E61}" srcOrd="0" destOrd="0" presId="urn:microsoft.com/office/officeart/2016/7/layout/RepeatingBendingProcessNew"/>
    <dgm:cxn modelId="{97969C63-6C6C-4213-AA4E-B176D7F95611}" type="presParOf" srcId="{DF8B3D52-12F6-4530-8B07-FBA5A6E0D7D0}" destId="{4430D07A-4323-47FB-9A93-9C21A19F1140}" srcOrd="8" destOrd="0" presId="urn:microsoft.com/office/officeart/2016/7/layout/RepeatingBendingProcessNew"/>
    <dgm:cxn modelId="{90C0AA94-AB5D-4B27-9BCF-904B7D4CE92E}" type="presParOf" srcId="{DF8B3D52-12F6-4530-8B07-FBA5A6E0D7D0}" destId="{885F0E41-601B-488B-A1F2-FE1D47E84EB6}" srcOrd="9" destOrd="0" presId="urn:microsoft.com/office/officeart/2016/7/layout/RepeatingBendingProcessNew"/>
    <dgm:cxn modelId="{658C5485-3EE7-4B54-B667-5A48D98FB354}" type="presParOf" srcId="{885F0E41-601B-488B-A1F2-FE1D47E84EB6}" destId="{541D7C53-5AC7-4150-BDD2-FE5A65DAD343}" srcOrd="0" destOrd="0" presId="urn:microsoft.com/office/officeart/2016/7/layout/RepeatingBendingProcessNew"/>
    <dgm:cxn modelId="{38E5373A-FEA8-49BE-983F-9BC633B36C64}" type="presParOf" srcId="{DF8B3D52-12F6-4530-8B07-FBA5A6E0D7D0}" destId="{11D938E3-05AB-4B6E-B3F3-731F66356398}" srcOrd="10" destOrd="0" presId="urn:microsoft.com/office/officeart/2016/7/layout/RepeatingBending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7C3E323-F7A2-4F11-886A-E13CAC21731A}"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E3C4B408-965F-4009-9C5F-011F60C3ED48}">
      <dgm:prSet/>
      <dgm:spPr/>
      <dgm:t>
        <a:bodyPr/>
        <a:lstStyle/>
        <a:p>
          <a:r>
            <a:rPr lang="en-GB" dirty="0"/>
            <a:t>When you apply online you can list up to 6 schools:</a:t>
          </a:r>
          <a:endParaRPr lang="en-US" dirty="0"/>
        </a:p>
      </dgm:t>
    </dgm:pt>
    <dgm:pt modelId="{1D394DC5-5C78-4CC8-BBCA-DE8AFD667141}" type="parTrans" cxnId="{1682FCDA-B191-4938-821A-4E1C49961B07}">
      <dgm:prSet/>
      <dgm:spPr/>
      <dgm:t>
        <a:bodyPr/>
        <a:lstStyle/>
        <a:p>
          <a:endParaRPr lang="en-US"/>
        </a:p>
      </dgm:t>
    </dgm:pt>
    <dgm:pt modelId="{E5E4D6D2-D04D-4000-82F9-ADD8FC5509CB}" type="sibTrans" cxnId="{1682FCDA-B191-4938-821A-4E1C49961B07}">
      <dgm:prSet/>
      <dgm:spPr/>
      <dgm:t>
        <a:bodyPr/>
        <a:lstStyle/>
        <a:p>
          <a:endParaRPr lang="en-US"/>
        </a:p>
      </dgm:t>
    </dgm:pt>
    <dgm:pt modelId="{9AC7AE66-B6AF-450E-9E66-B8CD6B062109}">
      <dgm:prSet/>
      <dgm:spPr/>
      <dgm:t>
        <a:bodyPr/>
        <a:lstStyle/>
        <a:p>
          <a:r>
            <a:rPr lang="en-GB" dirty="0"/>
            <a:t>You can give reasons for your preference</a:t>
          </a:r>
          <a:endParaRPr lang="en-US" dirty="0"/>
        </a:p>
      </dgm:t>
    </dgm:pt>
    <dgm:pt modelId="{7D6DDF2D-0402-42D2-B3DA-B07BEE9DC44C}" type="parTrans" cxnId="{7041C797-7AA2-463B-85BD-DCD0D6B1125D}">
      <dgm:prSet/>
      <dgm:spPr/>
      <dgm:t>
        <a:bodyPr/>
        <a:lstStyle/>
        <a:p>
          <a:endParaRPr lang="en-US"/>
        </a:p>
      </dgm:t>
    </dgm:pt>
    <dgm:pt modelId="{769940A8-2902-478D-9CDC-2FD5DC346E43}" type="sibTrans" cxnId="{7041C797-7AA2-463B-85BD-DCD0D6B1125D}">
      <dgm:prSet/>
      <dgm:spPr/>
      <dgm:t>
        <a:bodyPr/>
        <a:lstStyle/>
        <a:p>
          <a:endParaRPr lang="en-US"/>
        </a:p>
      </dgm:t>
    </dgm:pt>
    <dgm:pt modelId="{ACE0581D-C8D1-48D7-B29B-21110045C54D}">
      <dgm:prSet/>
      <dgm:spPr/>
      <dgm:t>
        <a:bodyPr/>
        <a:lstStyle/>
        <a:p>
          <a:r>
            <a:rPr lang="en-GB" dirty="0"/>
            <a:t>You can include grammar, upper, all-ability and out of county schools</a:t>
          </a:r>
          <a:endParaRPr lang="en-US" dirty="0"/>
        </a:p>
      </dgm:t>
    </dgm:pt>
    <dgm:pt modelId="{3F2E8BED-194E-4B24-A19E-A646771F475F}" type="parTrans" cxnId="{2F1989AB-8049-4AF1-B2F1-CDCCFE051FDA}">
      <dgm:prSet/>
      <dgm:spPr/>
      <dgm:t>
        <a:bodyPr/>
        <a:lstStyle/>
        <a:p>
          <a:endParaRPr lang="en-US"/>
        </a:p>
      </dgm:t>
    </dgm:pt>
    <dgm:pt modelId="{8E1A568F-F25F-4F5C-B7E0-B86ED00771D6}" type="sibTrans" cxnId="{2F1989AB-8049-4AF1-B2F1-CDCCFE051FDA}">
      <dgm:prSet/>
      <dgm:spPr/>
      <dgm:t>
        <a:bodyPr/>
        <a:lstStyle/>
        <a:p>
          <a:endParaRPr lang="en-US"/>
        </a:p>
      </dgm:t>
    </dgm:pt>
    <dgm:pt modelId="{5C2FE889-ABBE-4D33-803F-14070A5AE03C}">
      <dgm:prSet/>
      <dgm:spPr/>
      <dgm:t>
        <a:bodyPr/>
        <a:lstStyle/>
        <a:p>
          <a:r>
            <a:rPr lang="en-GB" dirty="0"/>
            <a:t>Put the schools in the order you prefer them</a:t>
          </a:r>
          <a:endParaRPr lang="en-US" dirty="0"/>
        </a:p>
      </dgm:t>
    </dgm:pt>
    <dgm:pt modelId="{56476374-C61F-4D7A-8EC8-01365C994872}" type="parTrans" cxnId="{BC300EF1-F090-4B11-8330-FFEEEF869CB0}">
      <dgm:prSet/>
      <dgm:spPr/>
      <dgm:t>
        <a:bodyPr/>
        <a:lstStyle/>
        <a:p>
          <a:endParaRPr lang="en-US"/>
        </a:p>
      </dgm:t>
    </dgm:pt>
    <dgm:pt modelId="{F5187687-B193-4A5A-9948-A5ED58B18682}" type="sibTrans" cxnId="{BC300EF1-F090-4B11-8330-FFEEEF869CB0}">
      <dgm:prSet/>
      <dgm:spPr/>
      <dgm:t>
        <a:bodyPr/>
        <a:lstStyle/>
        <a:p>
          <a:endParaRPr lang="en-US"/>
        </a:p>
      </dgm:t>
    </dgm:pt>
    <dgm:pt modelId="{606C5E76-B5FD-41DA-ACE5-7D97B5855504}">
      <dgm:prSet/>
      <dgm:spPr/>
      <dgm:t>
        <a:bodyPr/>
        <a:lstStyle/>
        <a:p>
          <a:r>
            <a:rPr lang="en-GB" dirty="0"/>
            <a:t>Consider the order of your preferences carefully and think about how your child will get to school</a:t>
          </a:r>
          <a:endParaRPr lang="en-US" dirty="0"/>
        </a:p>
      </dgm:t>
    </dgm:pt>
    <dgm:pt modelId="{CD2430A0-F5D3-4622-862B-DB613D218546}" type="parTrans" cxnId="{E9DFD182-996A-42C3-883D-DA0DA48347EF}">
      <dgm:prSet/>
      <dgm:spPr/>
      <dgm:t>
        <a:bodyPr/>
        <a:lstStyle/>
        <a:p>
          <a:endParaRPr lang="en-US"/>
        </a:p>
      </dgm:t>
    </dgm:pt>
    <dgm:pt modelId="{C02EE78E-4074-4D2B-9C15-DC774C4ECE99}" type="sibTrans" cxnId="{E9DFD182-996A-42C3-883D-DA0DA48347EF}">
      <dgm:prSet/>
      <dgm:spPr/>
      <dgm:t>
        <a:bodyPr/>
        <a:lstStyle/>
        <a:p>
          <a:endParaRPr lang="en-US"/>
        </a:p>
      </dgm:t>
    </dgm:pt>
    <dgm:pt modelId="{F4FA1A03-5AA5-4672-8061-741BA81D2DBE}">
      <dgm:prSet/>
      <dgm:spPr/>
      <dgm:t>
        <a:bodyPr/>
        <a:lstStyle/>
        <a:p>
          <a:r>
            <a:rPr lang="en-GB" dirty="0"/>
            <a:t>We suggest you include a local (catchment) school that you have a good chance of being offered </a:t>
          </a:r>
          <a:endParaRPr lang="en-US" dirty="0"/>
        </a:p>
      </dgm:t>
    </dgm:pt>
    <dgm:pt modelId="{F64DF5FD-48EB-4CC8-A35A-3C4BE133AFD8}" type="parTrans" cxnId="{E8318185-6526-4DBA-ACB6-5CB2C8AA45C0}">
      <dgm:prSet/>
      <dgm:spPr/>
      <dgm:t>
        <a:bodyPr/>
        <a:lstStyle/>
        <a:p>
          <a:endParaRPr lang="en-US"/>
        </a:p>
      </dgm:t>
    </dgm:pt>
    <dgm:pt modelId="{E8351D53-7ED2-4E16-B14D-E2E00E5678EE}" type="sibTrans" cxnId="{E8318185-6526-4DBA-ACB6-5CB2C8AA45C0}">
      <dgm:prSet/>
      <dgm:spPr/>
      <dgm:t>
        <a:bodyPr/>
        <a:lstStyle/>
        <a:p>
          <a:endParaRPr lang="en-US"/>
        </a:p>
      </dgm:t>
    </dgm:pt>
    <dgm:pt modelId="{8A01A5A7-DE39-4A4F-9C8B-9F57185DA670}" type="pres">
      <dgm:prSet presAssocID="{B7C3E323-F7A2-4F11-886A-E13CAC21731A}" presName="root" presStyleCnt="0">
        <dgm:presLayoutVars>
          <dgm:dir/>
          <dgm:resizeHandles val="exact"/>
        </dgm:presLayoutVars>
      </dgm:prSet>
      <dgm:spPr/>
      <dgm:t>
        <a:bodyPr/>
        <a:lstStyle/>
        <a:p>
          <a:endParaRPr lang="en-US"/>
        </a:p>
      </dgm:t>
    </dgm:pt>
    <dgm:pt modelId="{90BF7523-6C5B-4997-8820-4A6B580ECC71}" type="pres">
      <dgm:prSet presAssocID="{E3C4B408-965F-4009-9C5F-011F60C3ED48}" presName="compNode" presStyleCnt="0"/>
      <dgm:spPr/>
    </dgm:pt>
    <dgm:pt modelId="{4FB947D6-F080-49D7-A3B7-0CE0D131AF9B}" type="pres">
      <dgm:prSet presAssocID="{E3C4B408-965F-4009-9C5F-011F60C3ED48}" presName="bgRect" presStyleLbl="bgShp" presStyleIdx="0" presStyleCnt="6" custLinFactNeighborX="5954" custLinFactNeighborY="-2060"/>
      <dgm:spPr/>
    </dgm:pt>
    <dgm:pt modelId="{2AFBA96F-5860-40A4-9A36-0BC42977D160}" type="pres">
      <dgm:prSet presAssocID="{E3C4B408-965F-4009-9C5F-011F60C3ED48}" presName="iconRect" presStyleLbl="node1" presStyleIdx="0" presStyleCnt="6"/>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a:noFill/>
        </a:ln>
      </dgm:spPr>
      <dgm:t>
        <a:bodyPr/>
        <a:lstStyle/>
        <a:p>
          <a:endParaRPr lang="en-US"/>
        </a:p>
      </dgm:t>
      <dgm:extLst>
        <a:ext uri="{E40237B7-FDA0-4F09-8148-C483321AD2D9}">
          <dgm14:cNvPr xmlns:dgm14="http://schemas.microsoft.com/office/drawing/2010/diagram" id="0" name="" descr="Laptop"/>
        </a:ext>
      </dgm:extLst>
    </dgm:pt>
    <dgm:pt modelId="{CA40AC27-6B58-4D16-B9E7-6CDFB769380C}" type="pres">
      <dgm:prSet presAssocID="{E3C4B408-965F-4009-9C5F-011F60C3ED48}" presName="spaceRect" presStyleCnt="0"/>
      <dgm:spPr/>
    </dgm:pt>
    <dgm:pt modelId="{CF03DCB9-DB58-4EFD-9A8E-2A739C8BAEC5}" type="pres">
      <dgm:prSet presAssocID="{E3C4B408-965F-4009-9C5F-011F60C3ED48}" presName="parTx" presStyleLbl="revTx" presStyleIdx="0" presStyleCnt="6">
        <dgm:presLayoutVars>
          <dgm:chMax val="0"/>
          <dgm:chPref val="0"/>
        </dgm:presLayoutVars>
      </dgm:prSet>
      <dgm:spPr/>
      <dgm:t>
        <a:bodyPr/>
        <a:lstStyle/>
        <a:p>
          <a:endParaRPr lang="en-US"/>
        </a:p>
      </dgm:t>
    </dgm:pt>
    <dgm:pt modelId="{8C136E71-41C5-4811-8AB3-85D73F1BB5BC}" type="pres">
      <dgm:prSet presAssocID="{E5E4D6D2-D04D-4000-82F9-ADD8FC5509CB}" presName="sibTrans" presStyleCnt="0"/>
      <dgm:spPr/>
    </dgm:pt>
    <dgm:pt modelId="{B8324631-3677-4DB8-AFF0-55436FB0FB20}" type="pres">
      <dgm:prSet presAssocID="{9AC7AE66-B6AF-450E-9E66-B8CD6B062109}" presName="compNode" presStyleCnt="0"/>
      <dgm:spPr/>
    </dgm:pt>
    <dgm:pt modelId="{B40BE1F4-A6AF-4ABA-96DE-01E215C36024}" type="pres">
      <dgm:prSet presAssocID="{9AC7AE66-B6AF-450E-9E66-B8CD6B062109}" presName="bgRect" presStyleLbl="bgShp" presStyleIdx="1" presStyleCnt="6"/>
      <dgm:spPr/>
    </dgm:pt>
    <dgm:pt modelId="{4ED5F0F7-107E-4589-9BFF-8D5444A3CCB8}" type="pres">
      <dgm:prSet presAssocID="{9AC7AE66-B6AF-450E-9E66-B8CD6B062109}" presName="iconRect" presStyleLbl="node1" presStyleIdx="1" presStyleCnt="6"/>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a:noFill/>
        </a:ln>
      </dgm:spPr>
      <dgm:t>
        <a:bodyPr/>
        <a:lstStyle/>
        <a:p>
          <a:endParaRPr lang="en-US"/>
        </a:p>
      </dgm:t>
      <dgm:extLst>
        <a:ext uri="{E40237B7-FDA0-4F09-8148-C483321AD2D9}">
          <dgm14:cNvPr xmlns:dgm14="http://schemas.microsoft.com/office/drawing/2010/diagram" id="0" name="" descr="Pencil"/>
        </a:ext>
      </dgm:extLst>
    </dgm:pt>
    <dgm:pt modelId="{981C68F3-6A96-4E44-A40B-B4366CA444D0}" type="pres">
      <dgm:prSet presAssocID="{9AC7AE66-B6AF-450E-9E66-B8CD6B062109}" presName="spaceRect" presStyleCnt="0"/>
      <dgm:spPr/>
    </dgm:pt>
    <dgm:pt modelId="{0794158B-B354-4FF9-A4B4-55F4B1C9744A}" type="pres">
      <dgm:prSet presAssocID="{9AC7AE66-B6AF-450E-9E66-B8CD6B062109}" presName="parTx" presStyleLbl="revTx" presStyleIdx="1" presStyleCnt="6">
        <dgm:presLayoutVars>
          <dgm:chMax val="0"/>
          <dgm:chPref val="0"/>
        </dgm:presLayoutVars>
      </dgm:prSet>
      <dgm:spPr/>
      <dgm:t>
        <a:bodyPr/>
        <a:lstStyle/>
        <a:p>
          <a:endParaRPr lang="en-US"/>
        </a:p>
      </dgm:t>
    </dgm:pt>
    <dgm:pt modelId="{A81BCCF0-C3EB-4B91-ACFB-9F9918D9BC1D}" type="pres">
      <dgm:prSet presAssocID="{769940A8-2902-478D-9CDC-2FD5DC346E43}" presName="sibTrans" presStyleCnt="0"/>
      <dgm:spPr/>
    </dgm:pt>
    <dgm:pt modelId="{7B7E9D82-3A71-49F3-878B-6BCEA151739C}" type="pres">
      <dgm:prSet presAssocID="{ACE0581D-C8D1-48D7-B29B-21110045C54D}" presName="compNode" presStyleCnt="0"/>
      <dgm:spPr/>
    </dgm:pt>
    <dgm:pt modelId="{5398EC32-FDC2-46B0-B34F-0E95ACE1A373}" type="pres">
      <dgm:prSet presAssocID="{ACE0581D-C8D1-48D7-B29B-21110045C54D}" presName="bgRect" presStyleLbl="bgShp" presStyleIdx="2" presStyleCnt="6"/>
      <dgm:spPr/>
    </dgm:pt>
    <dgm:pt modelId="{C70EAE68-66C0-4AF8-8A78-4B7A941C933F}" type="pres">
      <dgm:prSet presAssocID="{ACE0581D-C8D1-48D7-B29B-21110045C54D}" presName="iconRect" presStyleLbl="node1" presStyleIdx="2" presStyleCnt="6"/>
      <dgm:spPr>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a:noFill/>
        </a:ln>
      </dgm:spPr>
      <dgm:t>
        <a:bodyPr/>
        <a:lstStyle/>
        <a:p>
          <a:endParaRPr lang="en-US"/>
        </a:p>
      </dgm:t>
      <dgm:extLst>
        <a:ext uri="{E40237B7-FDA0-4F09-8148-C483321AD2D9}">
          <dgm14:cNvPr xmlns:dgm14="http://schemas.microsoft.com/office/drawing/2010/diagram" id="0" name="" descr="Schoolhouse"/>
        </a:ext>
      </dgm:extLst>
    </dgm:pt>
    <dgm:pt modelId="{395F54E7-D912-487B-8CCA-2376214BA918}" type="pres">
      <dgm:prSet presAssocID="{ACE0581D-C8D1-48D7-B29B-21110045C54D}" presName="spaceRect" presStyleCnt="0"/>
      <dgm:spPr/>
    </dgm:pt>
    <dgm:pt modelId="{43C4B78E-2F23-469F-B9E8-165504DE71FD}" type="pres">
      <dgm:prSet presAssocID="{ACE0581D-C8D1-48D7-B29B-21110045C54D}" presName="parTx" presStyleLbl="revTx" presStyleIdx="2" presStyleCnt="6">
        <dgm:presLayoutVars>
          <dgm:chMax val="0"/>
          <dgm:chPref val="0"/>
        </dgm:presLayoutVars>
      </dgm:prSet>
      <dgm:spPr/>
      <dgm:t>
        <a:bodyPr/>
        <a:lstStyle/>
        <a:p>
          <a:endParaRPr lang="en-US"/>
        </a:p>
      </dgm:t>
    </dgm:pt>
    <dgm:pt modelId="{71DDA913-914C-4E5E-9591-89C94BB7C680}" type="pres">
      <dgm:prSet presAssocID="{8E1A568F-F25F-4F5C-B7E0-B86ED00771D6}" presName="sibTrans" presStyleCnt="0"/>
      <dgm:spPr/>
    </dgm:pt>
    <dgm:pt modelId="{DE0BEAE1-7340-42AB-A4FA-684E9C445E15}" type="pres">
      <dgm:prSet presAssocID="{5C2FE889-ABBE-4D33-803F-14070A5AE03C}" presName="compNode" presStyleCnt="0"/>
      <dgm:spPr/>
    </dgm:pt>
    <dgm:pt modelId="{3EBA3789-5024-45D7-BF02-C2EF7EE72F8E}" type="pres">
      <dgm:prSet presAssocID="{5C2FE889-ABBE-4D33-803F-14070A5AE03C}" presName="bgRect" presStyleLbl="bgShp" presStyleIdx="3" presStyleCnt="6"/>
      <dgm:spPr/>
    </dgm:pt>
    <dgm:pt modelId="{E8E0D82D-73E7-48B9-8AF2-159A5861336B}" type="pres">
      <dgm:prSet presAssocID="{5C2FE889-ABBE-4D33-803F-14070A5AE03C}" presName="iconRect" presStyleLbl="node1" presStyleIdx="3" presStyleCnt="6"/>
      <dgm:spPr>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a:blipFill>
        <a:ln>
          <a:noFill/>
        </a:ln>
      </dgm:spPr>
      <dgm:t>
        <a:bodyPr/>
        <a:lstStyle/>
        <a:p>
          <a:endParaRPr lang="en-US"/>
        </a:p>
      </dgm:t>
      <dgm:extLst>
        <a:ext uri="{E40237B7-FDA0-4F09-8148-C483321AD2D9}">
          <dgm14:cNvPr xmlns:dgm14="http://schemas.microsoft.com/office/drawing/2010/diagram" id="0" name="" descr="Books"/>
        </a:ext>
      </dgm:extLst>
    </dgm:pt>
    <dgm:pt modelId="{3354E1D0-967D-446E-9CF4-1864A0D78042}" type="pres">
      <dgm:prSet presAssocID="{5C2FE889-ABBE-4D33-803F-14070A5AE03C}" presName="spaceRect" presStyleCnt="0"/>
      <dgm:spPr/>
    </dgm:pt>
    <dgm:pt modelId="{06110125-3CDE-4558-9AF1-6626D366663A}" type="pres">
      <dgm:prSet presAssocID="{5C2FE889-ABBE-4D33-803F-14070A5AE03C}" presName="parTx" presStyleLbl="revTx" presStyleIdx="3" presStyleCnt="6">
        <dgm:presLayoutVars>
          <dgm:chMax val="0"/>
          <dgm:chPref val="0"/>
        </dgm:presLayoutVars>
      </dgm:prSet>
      <dgm:spPr/>
      <dgm:t>
        <a:bodyPr/>
        <a:lstStyle/>
        <a:p>
          <a:endParaRPr lang="en-US"/>
        </a:p>
      </dgm:t>
    </dgm:pt>
    <dgm:pt modelId="{A4D96971-249F-4AAB-8299-7BA121D676DE}" type="pres">
      <dgm:prSet presAssocID="{F5187687-B193-4A5A-9948-A5ED58B18682}" presName="sibTrans" presStyleCnt="0"/>
      <dgm:spPr/>
    </dgm:pt>
    <dgm:pt modelId="{63175850-8310-422E-B895-ADFB2B7C2D3C}" type="pres">
      <dgm:prSet presAssocID="{606C5E76-B5FD-41DA-ACE5-7D97B5855504}" presName="compNode" presStyleCnt="0"/>
      <dgm:spPr/>
    </dgm:pt>
    <dgm:pt modelId="{66032880-0960-4BE1-AE8F-FC8C98D73722}" type="pres">
      <dgm:prSet presAssocID="{606C5E76-B5FD-41DA-ACE5-7D97B5855504}" presName="bgRect" presStyleLbl="bgShp" presStyleIdx="4" presStyleCnt="6"/>
      <dgm:spPr/>
    </dgm:pt>
    <dgm:pt modelId="{F0E2F3D7-4B93-4534-8770-C55500474986}" type="pres">
      <dgm:prSet presAssocID="{606C5E76-B5FD-41DA-ACE5-7D97B5855504}" presName="iconRect" presStyleLbl="node1" presStyleIdx="4" presStyleCnt="6"/>
      <dgm:spPr>
        <a:blipFill>
          <a:blip xmlns:r="http://schemas.openxmlformats.org/officeDocument/2006/relationships" r:embed="rId9" cstate="print">
            <a:extLst>
              <a:ext uri="{28A0092B-C50C-407E-A947-70E740481C1C}">
                <a14:useLocalDpi xmlns:a14="http://schemas.microsoft.com/office/drawing/2010/main" val="0"/>
              </a:ext>
              <a:ext uri="{96DAC541-7B7A-43D3-8B79-37D633B846F1}">
                <asvg:svgBlip xmlns:asvg="http://schemas.microsoft.com/office/drawing/2016/SVG/main" xmlns="" r:embed="rId10"/>
              </a:ext>
            </a:extLst>
          </a:blip>
          <a:stretch>
            <a:fillRect/>
          </a:stretch>
        </a:blipFill>
        <a:ln>
          <a:noFill/>
        </a:ln>
      </dgm:spPr>
      <dgm:t>
        <a:bodyPr/>
        <a:lstStyle/>
        <a:p>
          <a:endParaRPr lang="en-US"/>
        </a:p>
      </dgm:t>
      <dgm:extLst>
        <a:ext uri="{E40237B7-FDA0-4F09-8148-C483321AD2D9}">
          <dgm14:cNvPr xmlns:dgm14="http://schemas.microsoft.com/office/drawing/2010/diagram" id="0" name="" descr="Head with Gears"/>
        </a:ext>
      </dgm:extLst>
    </dgm:pt>
    <dgm:pt modelId="{E9CAC0CB-5812-42EB-AAF6-D961D99A7BCD}" type="pres">
      <dgm:prSet presAssocID="{606C5E76-B5FD-41DA-ACE5-7D97B5855504}" presName="spaceRect" presStyleCnt="0"/>
      <dgm:spPr/>
    </dgm:pt>
    <dgm:pt modelId="{3FECAC25-A793-4320-B1DC-2990DC88C336}" type="pres">
      <dgm:prSet presAssocID="{606C5E76-B5FD-41DA-ACE5-7D97B5855504}" presName="parTx" presStyleLbl="revTx" presStyleIdx="4" presStyleCnt="6">
        <dgm:presLayoutVars>
          <dgm:chMax val="0"/>
          <dgm:chPref val="0"/>
        </dgm:presLayoutVars>
      </dgm:prSet>
      <dgm:spPr/>
      <dgm:t>
        <a:bodyPr/>
        <a:lstStyle/>
        <a:p>
          <a:endParaRPr lang="en-US"/>
        </a:p>
      </dgm:t>
    </dgm:pt>
    <dgm:pt modelId="{386FADC6-D8E9-425F-AF87-A224142D5E5B}" type="pres">
      <dgm:prSet presAssocID="{C02EE78E-4074-4D2B-9C15-DC774C4ECE99}" presName="sibTrans" presStyleCnt="0"/>
      <dgm:spPr/>
    </dgm:pt>
    <dgm:pt modelId="{7E8DF6FA-F80D-4BE4-8892-8FE3AF584AEF}" type="pres">
      <dgm:prSet presAssocID="{F4FA1A03-5AA5-4672-8061-741BA81D2DBE}" presName="compNode" presStyleCnt="0"/>
      <dgm:spPr/>
    </dgm:pt>
    <dgm:pt modelId="{E5DDBBC3-C13C-4C77-9EBF-CD9FEC0DE8DB}" type="pres">
      <dgm:prSet presAssocID="{F4FA1A03-5AA5-4672-8061-741BA81D2DBE}" presName="bgRect" presStyleLbl="bgShp" presStyleIdx="5" presStyleCnt="6"/>
      <dgm:spPr/>
    </dgm:pt>
    <dgm:pt modelId="{C71A1018-F630-4A7F-BD47-5E64F23311C2}" type="pres">
      <dgm:prSet presAssocID="{F4FA1A03-5AA5-4672-8061-741BA81D2DBE}" presName="iconRect" presStyleLbl="node1" presStyleIdx="5" presStyleCnt="6"/>
      <dgm:spPr>
        <a:blipFill>
          <a:blip xmlns:r="http://schemas.openxmlformats.org/officeDocument/2006/relationships" r:embed="rId11" cstate="print">
            <a:extLst>
              <a:ext uri="{28A0092B-C50C-407E-A947-70E740481C1C}">
                <a14:useLocalDpi xmlns:a14="http://schemas.microsoft.com/office/drawing/2010/main" val="0"/>
              </a:ext>
              <a:ext uri="{96DAC541-7B7A-43D3-8B79-37D633B846F1}">
                <asvg:svgBlip xmlns:asvg="http://schemas.microsoft.com/office/drawing/2016/SVG/main" xmlns="" r:embed="rId12"/>
              </a:ext>
            </a:extLst>
          </a:blip>
          <a:stretch>
            <a:fillRect/>
          </a:stretch>
        </a:blipFill>
        <a:ln>
          <a:noFill/>
        </a:ln>
      </dgm:spPr>
      <dgm:t>
        <a:bodyPr/>
        <a:lstStyle/>
        <a:p>
          <a:endParaRPr lang="en-US"/>
        </a:p>
      </dgm:t>
      <dgm:extLst>
        <a:ext uri="{E40237B7-FDA0-4F09-8148-C483321AD2D9}">
          <dgm14:cNvPr xmlns:dgm14="http://schemas.microsoft.com/office/drawing/2010/diagram" id="0" name="" descr="Farm scene"/>
        </a:ext>
      </dgm:extLst>
    </dgm:pt>
    <dgm:pt modelId="{4A4D69AF-6541-48EB-A0AF-72D1D9038807}" type="pres">
      <dgm:prSet presAssocID="{F4FA1A03-5AA5-4672-8061-741BA81D2DBE}" presName="spaceRect" presStyleCnt="0"/>
      <dgm:spPr/>
    </dgm:pt>
    <dgm:pt modelId="{35DA6423-018D-4BFD-B645-5FF4697FD43A}" type="pres">
      <dgm:prSet presAssocID="{F4FA1A03-5AA5-4672-8061-741BA81D2DBE}" presName="parTx" presStyleLbl="revTx" presStyleIdx="5" presStyleCnt="6">
        <dgm:presLayoutVars>
          <dgm:chMax val="0"/>
          <dgm:chPref val="0"/>
        </dgm:presLayoutVars>
      </dgm:prSet>
      <dgm:spPr/>
      <dgm:t>
        <a:bodyPr/>
        <a:lstStyle/>
        <a:p>
          <a:endParaRPr lang="en-US"/>
        </a:p>
      </dgm:t>
    </dgm:pt>
  </dgm:ptLst>
  <dgm:cxnLst>
    <dgm:cxn modelId="{70EBA885-E540-4B80-8D65-50D2256DB7E1}" type="presOf" srcId="{ACE0581D-C8D1-48D7-B29B-21110045C54D}" destId="{43C4B78E-2F23-469F-B9E8-165504DE71FD}" srcOrd="0" destOrd="0" presId="urn:microsoft.com/office/officeart/2018/2/layout/IconVerticalSolidList"/>
    <dgm:cxn modelId="{1682FCDA-B191-4938-821A-4E1C49961B07}" srcId="{B7C3E323-F7A2-4F11-886A-E13CAC21731A}" destId="{E3C4B408-965F-4009-9C5F-011F60C3ED48}" srcOrd="0" destOrd="0" parTransId="{1D394DC5-5C78-4CC8-BBCA-DE8AFD667141}" sibTransId="{E5E4D6D2-D04D-4000-82F9-ADD8FC5509CB}"/>
    <dgm:cxn modelId="{8A4B1AFA-2FBB-41E8-95E7-D02CD797ED1B}" type="presOf" srcId="{F4FA1A03-5AA5-4672-8061-741BA81D2DBE}" destId="{35DA6423-018D-4BFD-B645-5FF4697FD43A}" srcOrd="0" destOrd="0" presId="urn:microsoft.com/office/officeart/2018/2/layout/IconVerticalSolidList"/>
    <dgm:cxn modelId="{E9DFD182-996A-42C3-883D-DA0DA48347EF}" srcId="{B7C3E323-F7A2-4F11-886A-E13CAC21731A}" destId="{606C5E76-B5FD-41DA-ACE5-7D97B5855504}" srcOrd="4" destOrd="0" parTransId="{CD2430A0-F5D3-4622-862B-DB613D218546}" sibTransId="{C02EE78E-4074-4D2B-9C15-DC774C4ECE99}"/>
    <dgm:cxn modelId="{D7497E9A-6F1E-4132-962A-2AB5BC6503E4}" type="presOf" srcId="{B7C3E323-F7A2-4F11-886A-E13CAC21731A}" destId="{8A01A5A7-DE39-4A4F-9C8B-9F57185DA670}" srcOrd="0" destOrd="0" presId="urn:microsoft.com/office/officeart/2018/2/layout/IconVerticalSolidList"/>
    <dgm:cxn modelId="{D39E70FC-9F88-418E-B69F-5DF0963099E9}" type="presOf" srcId="{606C5E76-B5FD-41DA-ACE5-7D97B5855504}" destId="{3FECAC25-A793-4320-B1DC-2990DC88C336}" srcOrd="0" destOrd="0" presId="urn:microsoft.com/office/officeart/2018/2/layout/IconVerticalSolidList"/>
    <dgm:cxn modelId="{BC300EF1-F090-4B11-8330-FFEEEF869CB0}" srcId="{B7C3E323-F7A2-4F11-886A-E13CAC21731A}" destId="{5C2FE889-ABBE-4D33-803F-14070A5AE03C}" srcOrd="3" destOrd="0" parTransId="{56476374-C61F-4D7A-8EC8-01365C994872}" sibTransId="{F5187687-B193-4A5A-9948-A5ED58B18682}"/>
    <dgm:cxn modelId="{63BBA1A0-C01F-4F79-B386-32F387F18268}" type="presOf" srcId="{5C2FE889-ABBE-4D33-803F-14070A5AE03C}" destId="{06110125-3CDE-4558-9AF1-6626D366663A}" srcOrd="0" destOrd="0" presId="urn:microsoft.com/office/officeart/2018/2/layout/IconVerticalSolidList"/>
    <dgm:cxn modelId="{ED552BA4-008B-47F0-89BD-249A0B952842}" type="presOf" srcId="{E3C4B408-965F-4009-9C5F-011F60C3ED48}" destId="{CF03DCB9-DB58-4EFD-9A8E-2A739C8BAEC5}" srcOrd="0" destOrd="0" presId="urn:microsoft.com/office/officeart/2018/2/layout/IconVerticalSolidList"/>
    <dgm:cxn modelId="{E8318185-6526-4DBA-ACB6-5CB2C8AA45C0}" srcId="{B7C3E323-F7A2-4F11-886A-E13CAC21731A}" destId="{F4FA1A03-5AA5-4672-8061-741BA81D2DBE}" srcOrd="5" destOrd="0" parTransId="{F64DF5FD-48EB-4CC8-A35A-3C4BE133AFD8}" sibTransId="{E8351D53-7ED2-4E16-B14D-E2E00E5678EE}"/>
    <dgm:cxn modelId="{2F1989AB-8049-4AF1-B2F1-CDCCFE051FDA}" srcId="{B7C3E323-F7A2-4F11-886A-E13CAC21731A}" destId="{ACE0581D-C8D1-48D7-B29B-21110045C54D}" srcOrd="2" destOrd="0" parTransId="{3F2E8BED-194E-4B24-A19E-A646771F475F}" sibTransId="{8E1A568F-F25F-4F5C-B7E0-B86ED00771D6}"/>
    <dgm:cxn modelId="{7041C797-7AA2-463B-85BD-DCD0D6B1125D}" srcId="{B7C3E323-F7A2-4F11-886A-E13CAC21731A}" destId="{9AC7AE66-B6AF-450E-9E66-B8CD6B062109}" srcOrd="1" destOrd="0" parTransId="{7D6DDF2D-0402-42D2-B3DA-B07BEE9DC44C}" sibTransId="{769940A8-2902-478D-9CDC-2FD5DC346E43}"/>
    <dgm:cxn modelId="{A38D2AF3-C1C3-4274-8EFF-080C1DE01B87}" type="presOf" srcId="{9AC7AE66-B6AF-450E-9E66-B8CD6B062109}" destId="{0794158B-B354-4FF9-A4B4-55F4B1C9744A}" srcOrd="0" destOrd="0" presId="urn:microsoft.com/office/officeart/2018/2/layout/IconVerticalSolidList"/>
    <dgm:cxn modelId="{907874B5-FD43-49A4-AC52-822BC7DAD005}" type="presParOf" srcId="{8A01A5A7-DE39-4A4F-9C8B-9F57185DA670}" destId="{90BF7523-6C5B-4997-8820-4A6B580ECC71}" srcOrd="0" destOrd="0" presId="urn:microsoft.com/office/officeart/2018/2/layout/IconVerticalSolidList"/>
    <dgm:cxn modelId="{4AF25861-C8B2-41C6-83B7-BD60472C85EE}" type="presParOf" srcId="{90BF7523-6C5B-4997-8820-4A6B580ECC71}" destId="{4FB947D6-F080-49D7-A3B7-0CE0D131AF9B}" srcOrd="0" destOrd="0" presId="urn:microsoft.com/office/officeart/2018/2/layout/IconVerticalSolidList"/>
    <dgm:cxn modelId="{E9B7036A-F291-4BEC-A5D0-E52FAA9634C0}" type="presParOf" srcId="{90BF7523-6C5B-4997-8820-4A6B580ECC71}" destId="{2AFBA96F-5860-40A4-9A36-0BC42977D160}" srcOrd="1" destOrd="0" presId="urn:microsoft.com/office/officeart/2018/2/layout/IconVerticalSolidList"/>
    <dgm:cxn modelId="{A399CA5F-6346-41E5-963C-3E5FF3FFFEDD}" type="presParOf" srcId="{90BF7523-6C5B-4997-8820-4A6B580ECC71}" destId="{CA40AC27-6B58-4D16-B9E7-6CDFB769380C}" srcOrd="2" destOrd="0" presId="urn:microsoft.com/office/officeart/2018/2/layout/IconVerticalSolidList"/>
    <dgm:cxn modelId="{90F3DD24-DC7D-42C2-B23D-B6FD9651DAD5}" type="presParOf" srcId="{90BF7523-6C5B-4997-8820-4A6B580ECC71}" destId="{CF03DCB9-DB58-4EFD-9A8E-2A739C8BAEC5}" srcOrd="3" destOrd="0" presId="urn:microsoft.com/office/officeart/2018/2/layout/IconVerticalSolidList"/>
    <dgm:cxn modelId="{00DA28FF-07EE-433A-8055-4B617574698F}" type="presParOf" srcId="{8A01A5A7-DE39-4A4F-9C8B-9F57185DA670}" destId="{8C136E71-41C5-4811-8AB3-85D73F1BB5BC}" srcOrd="1" destOrd="0" presId="urn:microsoft.com/office/officeart/2018/2/layout/IconVerticalSolidList"/>
    <dgm:cxn modelId="{71F8BCD8-8515-474B-A99F-63C9E596489A}" type="presParOf" srcId="{8A01A5A7-DE39-4A4F-9C8B-9F57185DA670}" destId="{B8324631-3677-4DB8-AFF0-55436FB0FB20}" srcOrd="2" destOrd="0" presId="urn:microsoft.com/office/officeart/2018/2/layout/IconVerticalSolidList"/>
    <dgm:cxn modelId="{25B5D2BC-7176-4B82-B950-5827D1ED788F}" type="presParOf" srcId="{B8324631-3677-4DB8-AFF0-55436FB0FB20}" destId="{B40BE1F4-A6AF-4ABA-96DE-01E215C36024}" srcOrd="0" destOrd="0" presId="urn:microsoft.com/office/officeart/2018/2/layout/IconVerticalSolidList"/>
    <dgm:cxn modelId="{1DFE6842-3A17-409A-83E6-36DC50FA58F9}" type="presParOf" srcId="{B8324631-3677-4DB8-AFF0-55436FB0FB20}" destId="{4ED5F0F7-107E-4589-9BFF-8D5444A3CCB8}" srcOrd="1" destOrd="0" presId="urn:microsoft.com/office/officeart/2018/2/layout/IconVerticalSolidList"/>
    <dgm:cxn modelId="{8FAB6E47-7570-4EEF-83C2-0BA311AE7437}" type="presParOf" srcId="{B8324631-3677-4DB8-AFF0-55436FB0FB20}" destId="{981C68F3-6A96-4E44-A40B-B4366CA444D0}" srcOrd="2" destOrd="0" presId="urn:microsoft.com/office/officeart/2018/2/layout/IconVerticalSolidList"/>
    <dgm:cxn modelId="{976EE288-D828-4D09-B415-23333D756117}" type="presParOf" srcId="{B8324631-3677-4DB8-AFF0-55436FB0FB20}" destId="{0794158B-B354-4FF9-A4B4-55F4B1C9744A}" srcOrd="3" destOrd="0" presId="urn:microsoft.com/office/officeart/2018/2/layout/IconVerticalSolidList"/>
    <dgm:cxn modelId="{AE8161AF-49F8-4732-96CA-5668CA536AD7}" type="presParOf" srcId="{8A01A5A7-DE39-4A4F-9C8B-9F57185DA670}" destId="{A81BCCF0-C3EB-4B91-ACFB-9F9918D9BC1D}" srcOrd="3" destOrd="0" presId="urn:microsoft.com/office/officeart/2018/2/layout/IconVerticalSolidList"/>
    <dgm:cxn modelId="{798D3F67-0E10-4D3F-82C1-43E06192869D}" type="presParOf" srcId="{8A01A5A7-DE39-4A4F-9C8B-9F57185DA670}" destId="{7B7E9D82-3A71-49F3-878B-6BCEA151739C}" srcOrd="4" destOrd="0" presId="urn:microsoft.com/office/officeart/2018/2/layout/IconVerticalSolidList"/>
    <dgm:cxn modelId="{0C3C1C5C-9E6D-4B8E-B21A-F9D54B16EAA1}" type="presParOf" srcId="{7B7E9D82-3A71-49F3-878B-6BCEA151739C}" destId="{5398EC32-FDC2-46B0-B34F-0E95ACE1A373}" srcOrd="0" destOrd="0" presId="urn:microsoft.com/office/officeart/2018/2/layout/IconVerticalSolidList"/>
    <dgm:cxn modelId="{72483DEE-9031-47E6-9D28-35DD86547313}" type="presParOf" srcId="{7B7E9D82-3A71-49F3-878B-6BCEA151739C}" destId="{C70EAE68-66C0-4AF8-8A78-4B7A941C933F}" srcOrd="1" destOrd="0" presId="urn:microsoft.com/office/officeart/2018/2/layout/IconVerticalSolidList"/>
    <dgm:cxn modelId="{295CDFEF-0F09-4715-AE15-AC67559F1F31}" type="presParOf" srcId="{7B7E9D82-3A71-49F3-878B-6BCEA151739C}" destId="{395F54E7-D912-487B-8CCA-2376214BA918}" srcOrd="2" destOrd="0" presId="urn:microsoft.com/office/officeart/2018/2/layout/IconVerticalSolidList"/>
    <dgm:cxn modelId="{C559B584-B6C9-402C-A5D1-5BDEE16394C0}" type="presParOf" srcId="{7B7E9D82-3A71-49F3-878B-6BCEA151739C}" destId="{43C4B78E-2F23-469F-B9E8-165504DE71FD}" srcOrd="3" destOrd="0" presId="urn:microsoft.com/office/officeart/2018/2/layout/IconVerticalSolidList"/>
    <dgm:cxn modelId="{9E891E3C-8626-4DE0-8A7D-C674BC8F6958}" type="presParOf" srcId="{8A01A5A7-DE39-4A4F-9C8B-9F57185DA670}" destId="{71DDA913-914C-4E5E-9591-89C94BB7C680}" srcOrd="5" destOrd="0" presId="urn:microsoft.com/office/officeart/2018/2/layout/IconVerticalSolidList"/>
    <dgm:cxn modelId="{D60D544E-9E44-48E3-B843-9EEDDB5C3B7F}" type="presParOf" srcId="{8A01A5A7-DE39-4A4F-9C8B-9F57185DA670}" destId="{DE0BEAE1-7340-42AB-A4FA-684E9C445E15}" srcOrd="6" destOrd="0" presId="urn:microsoft.com/office/officeart/2018/2/layout/IconVerticalSolidList"/>
    <dgm:cxn modelId="{F6B9BA5F-8A59-4B17-A6B3-E4AEB646D11E}" type="presParOf" srcId="{DE0BEAE1-7340-42AB-A4FA-684E9C445E15}" destId="{3EBA3789-5024-45D7-BF02-C2EF7EE72F8E}" srcOrd="0" destOrd="0" presId="urn:microsoft.com/office/officeart/2018/2/layout/IconVerticalSolidList"/>
    <dgm:cxn modelId="{353FEB2C-20FA-42A4-A837-51E390BCF9D1}" type="presParOf" srcId="{DE0BEAE1-7340-42AB-A4FA-684E9C445E15}" destId="{E8E0D82D-73E7-48B9-8AF2-159A5861336B}" srcOrd="1" destOrd="0" presId="urn:microsoft.com/office/officeart/2018/2/layout/IconVerticalSolidList"/>
    <dgm:cxn modelId="{37A875BA-C238-4677-AF6C-FD8FABB2BDC5}" type="presParOf" srcId="{DE0BEAE1-7340-42AB-A4FA-684E9C445E15}" destId="{3354E1D0-967D-446E-9CF4-1864A0D78042}" srcOrd="2" destOrd="0" presId="urn:microsoft.com/office/officeart/2018/2/layout/IconVerticalSolidList"/>
    <dgm:cxn modelId="{EF38CEB2-8CAF-4B90-A66B-91B0B688DA07}" type="presParOf" srcId="{DE0BEAE1-7340-42AB-A4FA-684E9C445E15}" destId="{06110125-3CDE-4558-9AF1-6626D366663A}" srcOrd="3" destOrd="0" presId="urn:microsoft.com/office/officeart/2018/2/layout/IconVerticalSolidList"/>
    <dgm:cxn modelId="{E1F8878C-0337-45FC-977D-711E11C57654}" type="presParOf" srcId="{8A01A5A7-DE39-4A4F-9C8B-9F57185DA670}" destId="{A4D96971-249F-4AAB-8299-7BA121D676DE}" srcOrd="7" destOrd="0" presId="urn:microsoft.com/office/officeart/2018/2/layout/IconVerticalSolidList"/>
    <dgm:cxn modelId="{5B72C47F-915C-4835-87CF-E4879745EDE8}" type="presParOf" srcId="{8A01A5A7-DE39-4A4F-9C8B-9F57185DA670}" destId="{63175850-8310-422E-B895-ADFB2B7C2D3C}" srcOrd="8" destOrd="0" presId="urn:microsoft.com/office/officeart/2018/2/layout/IconVerticalSolidList"/>
    <dgm:cxn modelId="{E7F3EBF6-7FEE-47A4-A47F-9E73C61D57DB}" type="presParOf" srcId="{63175850-8310-422E-B895-ADFB2B7C2D3C}" destId="{66032880-0960-4BE1-AE8F-FC8C98D73722}" srcOrd="0" destOrd="0" presId="urn:microsoft.com/office/officeart/2018/2/layout/IconVerticalSolidList"/>
    <dgm:cxn modelId="{23BC8AFB-B593-43D9-A00E-547D3E2E3576}" type="presParOf" srcId="{63175850-8310-422E-B895-ADFB2B7C2D3C}" destId="{F0E2F3D7-4B93-4534-8770-C55500474986}" srcOrd="1" destOrd="0" presId="urn:microsoft.com/office/officeart/2018/2/layout/IconVerticalSolidList"/>
    <dgm:cxn modelId="{ED12BA34-C403-4D45-A896-944BE29F2F36}" type="presParOf" srcId="{63175850-8310-422E-B895-ADFB2B7C2D3C}" destId="{E9CAC0CB-5812-42EB-AAF6-D961D99A7BCD}" srcOrd="2" destOrd="0" presId="urn:microsoft.com/office/officeart/2018/2/layout/IconVerticalSolidList"/>
    <dgm:cxn modelId="{303161DC-7197-4E57-990D-69EEDA00A118}" type="presParOf" srcId="{63175850-8310-422E-B895-ADFB2B7C2D3C}" destId="{3FECAC25-A793-4320-B1DC-2990DC88C336}" srcOrd="3" destOrd="0" presId="urn:microsoft.com/office/officeart/2018/2/layout/IconVerticalSolidList"/>
    <dgm:cxn modelId="{1390A7A9-64EB-4542-9CD4-889086328376}" type="presParOf" srcId="{8A01A5A7-DE39-4A4F-9C8B-9F57185DA670}" destId="{386FADC6-D8E9-425F-AF87-A224142D5E5B}" srcOrd="9" destOrd="0" presId="urn:microsoft.com/office/officeart/2018/2/layout/IconVerticalSolidList"/>
    <dgm:cxn modelId="{BB255EC7-8D13-4984-8C97-25357697B40E}" type="presParOf" srcId="{8A01A5A7-DE39-4A4F-9C8B-9F57185DA670}" destId="{7E8DF6FA-F80D-4BE4-8892-8FE3AF584AEF}" srcOrd="10" destOrd="0" presId="urn:microsoft.com/office/officeart/2018/2/layout/IconVerticalSolidList"/>
    <dgm:cxn modelId="{26A54100-599F-4602-A67A-337A83087697}" type="presParOf" srcId="{7E8DF6FA-F80D-4BE4-8892-8FE3AF584AEF}" destId="{E5DDBBC3-C13C-4C77-9EBF-CD9FEC0DE8DB}" srcOrd="0" destOrd="0" presId="urn:microsoft.com/office/officeart/2018/2/layout/IconVerticalSolidList"/>
    <dgm:cxn modelId="{5C83625C-F91C-4F8A-9F36-5369E0626DBC}" type="presParOf" srcId="{7E8DF6FA-F80D-4BE4-8892-8FE3AF584AEF}" destId="{C71A1018-F630-4A7F-BD47-5E64F23311C2}" srcOrd="1" destOrd="0" presId="urn:microsoft.com/office/officeart/2018/2/layout/IconVerticalSolidList"/>
    <dgm:cxn modelId="{571EAD09-94CF-4BCD-88F1-5911AB8F0CFA}" type="presParOf" srcId="{7E8DF6FA-F80D-4BE4-8892-8FE3AF584AEF}" destId="{4A4D69AF-6541-48EB-A0AF-72D1D9038807}" srcOrd="2" destOrd="0" presId="urn:microsoft.com/office/officeart/2018/2/layout/IconVerticalSolidList"/>
    <dgm:cxn modelId="{09F7803E-2CE2-4D76-B93F-49793F12C50A}" type="presParOf" srcId="{7E8DF6FA-F80D-4BE4-8892-8FE3AF584AEF}" destId="{35DA6423-018D-4BFD-B645-5FF4697FD43A}"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E28A350-DEA4-4DEF-91BA-D7DA252DFD46}" type="doc">
      <dgm:prSet loTypeId="urn:microsoft.com/office/officeart/2005/8/layout/vList2" loCatId="list" qsTypeId="urn:microsoft.com/office/officeart/2005/8/quickstyle/simple2" qsCatId="simple" csTypeId="urn:microsoft.com/office/officeart/2005/8/colors/accent5_2" csCatId="accent5"/>
      <dgm:spPr/>
      <dgm:t>
        <a:bodyPr/>
        <a:lstStyle/>
        <a:p>
          <a:endParaRPr lang="en-US"/>
        </a:p>
      </dgm:t>
    </dgm:pt>
    <dgm:pt modelId="{2F53D1C7-C254-48F2-A731-177A2A5C5007}">
      <dgm:prSet/>
      <dgm:spPr/>
      <dgm:t>
        <a:bodyPr/>
        <a:lstStyle/>
        <a:p>
          <a:r>
            <a:rPr lang="en-GB"/>
            <a:t>Does your child need to sit or pass a test to be considered for a place at the school? </a:t>
          </a:r>
          <a:endParaRPr lang="en-US"/>
        </a:p>
      </dgm:t>
    </dgm:pt>
    <dgm:pt modelId="{687D4BB6-C462-4608-B902-74F62F969247}" type="parTrans" cxnId="{8637351D-206D-4020-A10A-59D94F2D79CE}">
      <dgm:prSet/>
      <dgm:spPr/>
      <dgm:t>
        <a:bodyPr/>
        <a:lstStyle/>
        <a:p>
          <a:endParaRPr lang="en-US"/>
        </a:p>
      </dgm:t>
    </dgm:pt>
    <dgm:pt modelId="{0BE628E7-8D3E-4DBD-ACFF-E5D6C9B259A7}" type="sibTrans" cxnId="{8637351D-206D-4020-A10A-59D94F2D79CE}">
      <dgm:prSet/>
      <dgm:spPr/>
      <dgm:t>
        <a:bodyPr/>
        <a:lstStyle/>
        <a:p>
          <a:endParaRPr lang="en-US"/>
        </a:p>
      </dgm:t>
    </dgm:pt>
    <dgm:pt modelId="{4865E2DF-5264-4BD8-B102-12C7EC9327CA}">
      <dgm:prSet/>
      <dgm:spPr/>
      <dgm:t>
        <a:bodyPr/>
        <a:lstStyle/>
        <a:p>
          <a:r>
            <a:rPr lang="en-GB" dirty="0"/>
            <a:t>Do you know where your child fits on the school’s admission rules? </a:t>
          </a:r>
          <a:endParaRPr lang="en-US" dirty="0"/>
        </a:p>
      </dgm:t>
    </dgm:pt>
    <dgm:pt modelId="{68C448D7-8225-4649-B7F9-DEAB7078CD3D}" type="parTrans" cxnId="{9C33036C-C383-47C3-93A1-109BDDCAB2A0}">
      <dgm:prSet/>
      <dgm:spPr/>
      <dgm:t>
        <a:bodyPr/>
        <a:lstStyle/>
        <a:p>
          <a:endParaRPr lang="en-US"/>
        </a:p>
      </dgm:t>
    </dgm:pt>
    <dgm:pt modelId="{47A49EA7-0719-4BD9-BB6B-8285671589F6}" type="sibTrans" cxnId="{9C33036C-C383-47C3-93A1-109BDDCAB2A0}">
      <dgm:prSet/>
      <dgm:spPr/>
      <dgm:t>
        <a:bodyPr/>
        <a:lstStyle/>
        <a:p>
          <a:endParaRPr lang="en-US"/>
        </a:p>
      </dgm:t>
    </dgm:pt>
    <dgm:pt modelId="{AF2B71D0-3447-4379-8120-0C739173BBEE}">
      <dgm:prSet/>
      <dgm:spPr/>
      <dgm:t>
        <a:bodyPr/>
        <a:lstStyle/>
        <a:p>
          <a:r>
            <a:rPr lang="en-GB"/>
            <a:t>Do you need to complete a supplementary information form (SIF) for the school? (e.g. Due to faith or because your child is eligible for Pupil Premium)</a:t>
          </a:r>
          <a:endParaRPr lang="en-US"/>
        </a:p>
      </dgm:t>
    </dgm:pt>
    <dgm:pt modelId="{BEF19E15-A7ED-4731-9EC9-BA2F34C30952}" type="parTrans" cxnId="{D620D905-4639-4A4A-97AC-481B925ECFCB}">
      <dgm:prSet/>
      <dgm:spPr/>
      <dgm:t>
        <a:bodyPr/>
        <a:lstStyle/>
        <a:p>
          <a:endParaRPr lang="en-US"/>
        </a:p>
      </dgm:t>
    </dgm:pt>
    <dgm:pt modelId="{BD328837-9EDC-4FCA-8845-CDF5DD68BCEF}" type="sibTrans" cxnId="{D620D905-4639-4A4A-97AC-481B925ECFCB}">
      <dgm:prSet/>
      <dgm:spPr/>
      <dgm:t>
        <a:bodyPr/>
        <a:lstStyle/>
        <a:p>
          <a:endParaRPr lang="en-US"/>
        </a:p>
      </dgm:t>
    </dgm:pt>
    <dgm:pt modelId="{8CBEB443-BEBC-43EA-9A4F-974D29976734}">
      <dgm:prSet/>
      <dgm:spPr/>
      <dgm:t>
        <a:bodyPr/>
        <a:lstStyle/>
        <a:p>
          <a:r>
            <a:rPr lang="en-GB"/>
            <a:t>Do you live in catchment? (Check this on the Buckinghamshire Council website)</a:t>
          </a:r>
          <a:endParaRPr lang="en-US"/>
        </a:p>
      </dgm:t>
    </dgm:pt>
    <dgm:pt modelId="{AC62D6C1-253F-4EFE-8042-0C546476A278}" type="parTrans" cxnId="{D55EFC40-A467-4817-9FCB-6CC954E46773}">
      <dgm:prSet/>
      <dgm:spPr/>
      <dgm:t>
        <a:bodyPr/>
        <a:lstStyle/>
        <a:p>
          <a:endParaRPr lang="en-US"/>
        </a:p>
      </dgm:t>
    </dgm:pt>
    <dgm:pt modelId="{2E128F53-5711-4B83-A839-FFEE2704D823}" type="sibTrans" cxnId="{D55EFC40-A467-4817-9FCB-6CC954E46773}">
      <dgm:prSet/>
      <dgm:spPr/>
      <dgm:t>
        <a:bodyPr/>
        <a:lstStyle/>
        <a:p>
          <a:endParaRPr lang="en-US"/>
        </a:p>
      </dgm:t>
    </dgm:pt>
    <dgm:pt modelId="{5A92A9A3-8A6B-49DB-9C5A-64F1243624B3}" type="pres">
      <dgm:prSet presAssocID="{8E28A350-DEA4-4DEF-91BA-D7DA252DFD46}" presName="linear" presStyleCnt="0">
        <dgm:presLayoutVars>
          <dgm:animLvl val="lvl"/>
          <dgm:resizeHandles val="exact"/>
        </dgm:presLayoutVars>
      </dgm:prSet>
      <dgm:spPr/>
      <dgm:t>
        <a:bodyPr/>
        <a:lstStyle/>
        <a:p>
          <a:endParaRPr lang="en-US"/>
        </a:p>
      </dgm:t>
    </dgm:pt>
    <dgm:pt modelId="{490D6F27-94EC-48BF-A778-F04449F03159}" type="pres">
      <dgm:prSet presAssocID="{2F53D1C7-C254-48F2-A731-177A2A5C5007}" presName="parentText" presStyleLbl="node1" presStyleIdx="0" presStyleCnt="4">
        <dgm:presLayoutVars>
          <dgm:chMax val="0"/>
          <dgm:bulletEnabled val="1"/>
        </dgm:presLayoutVars>
      </dgm:prSet>
      <dgm:spPr/>
      <dgm:t>
        <a:bodyPr/>
        <a:lstStyle/>
        <a:p>
          <a:endParaRPr lang="en-US"/>
        </a:p>
      </dgm:t>
    </dgm:pt>
    <dgm:pt modelId="{D46F95F5-3FB4-4A21-BA46-00ED1D06E721}" type="pres">
      <dgm:prSet presAssocID="{0BE628E7-8D3E-4DBD-ACFF-E5D6C9B259A7}" presName="spacer" presStyleCnt="0"/>
      <dgm:spPr/>
    </dgm:pt>
    <dgm:pt modelId="{ACE00FDF-F081-4BC4-B4EB-F21A7C0BB93C}" type="pres">
      <dgm:prSet presAssocID="{4865E2DF-5264-4BD8-B102-12C7EC9327CA}" presName="parentText" presStyleLbl="node1" presStyleIdx="1" presStyleCnt="4">
        <dgm:presLayoutVars>
          <dgm:chMax val="0"/>
          <dgm:bulletEnabled val="1"/>
        </dgm:presLayoutVars>
      </dgm:prSet>
      <dgm:spPr/>
      <dgm:t>
        <a:bodyPr/>
        <a:lstStyle/>
        <a:p>
          <a:endParaRPr lang="en-US"/>
        </a:p>
      </dgm:t>
    </dgm:pt>
    <dgm:pt modelId="{BF008A3A-8CCB-4A4B-8123-1D727D87BFD4}" type="pres">
      <dgm:prSet presAssocID="{47A49EA7-0719-4BD9-BB6B-8285671589F6}" presName="spacer" presStyleCnt="0"/>
      <dgm:spPr/>
    </dgm:pt>
    <dgm:pt modelId="{A6EDF358-89B2-4007-9E98-B934E2FF4BD2}" type="pres">
      <dgm:prSet presAssocID="{AF2B71D0-3447-4379-8120-0C739173BBEE}" presName="parentText" presStyleLbl="node1" presStyleIdx="2" presStyleCnt="4">
        <dgm:presLayoutVars>
          <dgm:chMax val="0"/>
          <dgm:bulletEnabled val="1"/>
        </dgm:presLayoutVars>
      </dgm:prSet>
      <dgm:spPr/>
      <dgm:t>
        <a:bodyPr/>
        <a:lstStyle/>
        <a:p>
          <a:endParaRPr lang="en-US"/>
        </a:p>
      </dgm:t>
    </dgm:pt>
    <dgm:pt modelId="{2FE1B033-DF32-4EDB-9173-DEF26F620226}" type="pres">
      <dgm:prSet presAssocID="{BD328837-9EDC-4FCA-8845-CDF5DD68BCEF}" presName="spacer" presStyleCnt="0"/>
      <dgm:spPr/>
    </dgm:pt>
    <dgm:pt modelId="{3459D33E-72B6-4F40-A2E8-C6AF36CEB495}" type="pres">
      <dgm:prSet presAssocID="{8CBEB443-BEBC-43EA-9A4F-974D29976734}" presName="parentText" presStyleLbl="node1" presStyleIdx="3" presStyleCnt="4">
        <dgm:presLayoutVars>
          <dgm:chMax val="0"/>
          <dgm:bulletEnabled val="1"/>
        </dgm:presLayoutVars>
      </dgm:prSet>
      <dgm:spPr/>
      <dgm:t>
        <a:bodyPr/>
        <a:lstStyle/>
        <a:p>
          <a:endParaRPr lang="en-US"/>
        </a:p>
      </dgm:t>
    </dgm:pt>
  </dgm:ptLst>
  <dgm:cxnLst>
    <dgm:cxn modelId="{9C33036C-C383-47C3-93A1-109BDDCAB2A0}" srcId="{8E28A350-DEA4-4DEF-91BA-D7DA252DFD46}" destId="{4865E2DF-5264-4BD8-B102-12C7EC9327CA}" srcOrd="1" destOrd="0" parTransId="{68C448D7-8225-4649-B7F9-DEAB7078CD3D}" sibTransId="{47A49EA7-0719-4BD9-BB6B-8285671589F6}"/>
    <dgm:cxn modelId="{215ED512-A435-4381-8AB4-9A180E7786AF}" type="presOf" srcId="{8CBEB443-BEBC-43EA-9A4F-974D29976734}" destId="{3459D33E-72B6-4F40-A2E8-C6AF36CEB495}" srcOrd="0" destOrd="0" presId="urn:microsoft.com/office/officeart/2005/8/layout/vList2"/>
    <dgm:cxn modelId="{D620D905-4639-4A4A-97AC-481B925ECFCB}" srcId="{8E28A350-DEA4-4DEF-91BA-D7DA252DFD46}" destId="{AF2B71D0-3447-4379-8120-0C739173BBEE}" srcOrd="2" destOrd="0" parTransId="{BEF19E15-A7ED-4731-9EC9-BA2F34C30952}" sibTransId="{BD328837-9EDC-4FCA-8845-CDF5DD68BCEF}"/>
    <dgm:cxn modelId="{4F59179F-D1BC-4B01-9150-42CB3464845E}" type="presOf" srcId="{2F53D1C7-C254-48F2-A731-177A2A5C5007}" destId="{490D6F27-94EC-48BF-A778-F04449F03159}" srcOrd="0" destOrd="0" presId="urn:microsoft.com/office/officeart/2005/8/layout/vList2"/>
    <dgm:cxn modelId="{D5C5110E-C987-42DF-B521-EE4ABED90539}" type="presOf" srcId="{AF2B71D0-3447-4379-8120-0C739173BBEE}" destId="{A6EDF358-89B2-4007-9E98-B934E2FF4BD2}" srcOrd="0" destOrd="0" presId="urn:microsoft.com/office/officeart/2005/8/layout/vList2"/>
    <dgm:cxn modelId="{8637351D-206D-4020-A10A-59D94F2D79CE}" srcId="{8E28A350-DEA4-4DEF-91BA-D7DA252DFD46}" destId="{2F53D1C7-C254-48F2-A731-177A2A5C5007}" srcOrd="0" destOrd="0" parTransId="{687D4BB6-C462-4608-B902-74F62F969247}" sibTransId="{0BE628E7-8D3E-4DBD-ACFF-E5D6C9B259A7}"/>
    <dgm:cxn modelId="{31E59618-F7F2-4B19-A58A-5B00D100AD25}" type="presOf" srcId="{8E28A350-DEA4-4DEF-91BA-D7DA252DFD46}" destId="{5A92A9A3-8A6B-49DB-9C5A-64F1243624B3}" srcOrd="0" destOrd="0" presId="urn:microsoft.com/office/officeart/2005/8/layout/vList2"/>
    <dgm:cxn modelId="{D55EFC40-A467-4817-9FCB-6CC954E46773}" srcId="{8E28A350-DEA4-4DEF-91BA-D7DA252DFD46}" destId="{8CBEB443-BEBC-43EA-9A4F-974D29976734}" srcOrd="3" destOrd="0" parTransId="{AC62D6C1-253F-4EFE-8042-0C546476A278}" sibTransId="{2E128F53-5711-4B83-A839-FFEE2704D823}"/>
    <dgm:cxn modelId="{A528DA2C-6553-41F5-BBDB-566E0A6533A7}" type="presOf" srcId="{4865E2DF-5264-4BD8-B102-12C7EC9327CA}" destId="{ACE00FDF-F081-4BC4-B4EB-F21A7C0BB93C}" srcOrd="0" destOrd="0" presId="urn:microsoft.com/office/officeart/2005/8/layout/vList2"/>
    <dgm:cxn modelId="{124FD47E-6B85-40F7-898A-881B857F0FD0}" type="presParOf" srcId="{5A92A9A3-8A6B-49DB-9C5A-64F1243624B3}" destId="{490D6F27-94EC-48BF-A778-F04449F03159}" srcOrd="0" destOrd="0" presId="urn:microsoft.com/office/officeart/2005/8/layout/vList2"/>
    <dgm:cxn modelId="{6854772B-264B-4D4C-8FF4-56E8B318F951}" type="presParOf" srcId="{5A92A9A3-8A6B-49DB-9C5A-64F1243624B3}" destId="{D46F95F5-3FB4-4A21-BA46-00ED1D06E721}" srcOrd="1" destOrd="0" presId="urn:microsoft.com/office/officeart/2005/8/layout/vList2"/>
    <dgm:cxn modelId="{7AD28E27-A8FE-4BEE-B7FA-20B4D7BA7E3D}" type="presParOf" srcId="{5A92A9A3-8A6B-49DB-9C5A-64F1243624B3}" destId="{ACE00FDF-F081-4BC4-B4EB-F21A7C0BB93C}" srcOrd="2" destOrd="0" presId="urn:microsoft.com/office/officeart/2005/8/layout/vList2"/>
    <dgm:cxn modelId="{39C75440-5137-4DF0-B6D8-730004AD6E2B}" type="presParOf" srcId="{5A92A9A3-8A6B-49DB-9C5A-64F1243624B3}" destId="{BF008A3A-8CCB-4A4B-8123-1D727D87BFD4}" srcOrd="3" destOrd="0" presId="urn:microsoft.com/office/officeart/2005/8/layout/vList2"/>
    <dgm:cxn modelId="{8BB64CA2-4697-493D-A9CF-598F3CF6C8A4}" type="presParOf" srcId="{5A92A9A3-8A6B-49DB-9C5A-64F1243624B3}" destId="{A6EDF358-89B2-4007-9E98-B934E2FF4BD2}" srcOrd="4" destOrd="0" presId="urn:microsoft.com/office/officeart/2005/8/layout/vList2"/>
    <dgm:cxn modelId="{32064335-C3DE-4D5A-921A-D17B1CBF5499}" type="presParOf" srcId="{5A92A9A3-8A6B-49DB-9C5A-64F1243624B3}" destId="{2FE1B033-DF32-4EDB-9173-DEF26F620226}" srcOrd="5" destOrd="0" presId="urn:microsoft.com/office/officeart/2005/8/layout/vList2"/>
    <dgm:cxn modelId="{BB68CB78-2814-4108-AAFE-DF209AABB4FC}" type="presParOf" srcId="{5A92A9A3-8A6B-49DB-9C5A-64F1243624B3}" destId="{3459D33E-72B6-4F40-A2E8-C6AF36CEB495}"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917B54D-CC0E-453E-927F-79F40F0A43C1}" type="doc">
      <dgm:prSet loTypeId="urn:microsoft.com/office/officeart/2005/8/layout/default" loCatId="list" qsTypeId="urn:microsoft.com/office/officeart/2005/8/quickstyle/simple4" qsCatId="simple" csTypeId="urn:microsoft.com/office/officeart/2005/8/colors/accent1_2" csCatId="accent1"/>
      <dgm:spPr/>
      <dgm:t>
        <a:bodyPr/>
        <a:lstStyle/>
        <a:p>
          <a:endParaRPr lang="en-US"/>
        </a:p>
      </dgm:t>
    </dgm:pt>
    <dgm:pt modelId="{1DCD3D75-85CA-42F3-95FD-49B6341A3C21}">
      <dgm:prSet/>
      <dgm:spPr/>
      <dgm:t>
        <a:bodyPr/>
        <a:lstStyle/>
        <a:p>
          <a:r>
            <a:rPr lang="en-GB"/>
            <a:t>Transport is given to the </a:t>
          </a:r>
          <a:r>
            <a:rPr lang="en-GB" b="1" u="sng"/>
            <a:t>nearest</a:t>
          </a:r>
          <a:r>
            <a:rPr lang="en-GB"/>
            <a:t> secondary school if: </a:t>
          </a:r>
          <a:endParaRPr lang="en-US"/>
        </a:p>
      </dgm:t>
    </dgm:pt>
    <dgm:pt modelId="{E4B2C534-F67B-417D-AA51-540F3F2DC2A0}" type="parTrans" cxnId="{78018497-1AD2-4FD2-A9F0-A297AFC3C0FA}">
      <dgm:prSet/>
      <dgm:spPr/>
      <dgm:t>
        <a:bodyPr/>
        <a:lstStyle/>
        <a:p>
          <a:endParaRPr lang="en-US"/>
        </a:p>
      </dgm:t>
    </dgm:pt>
    <dgm:pt modelId="{0E71EC7F-05AF-45F8-AEDA-9585D8F740D7}" type="sibTrans" cxnId="{78018497-1AD2-4FD2-A9F0-A297AFC3C0FA}">
      <dgm:prSet/>
      <dgm:spPr/>
      <dgm:t>
        <a:bodyPr/>
        <a:lstStyle/>
        <a:p>
          <a:endParaRPr lang="en-US"/>
        </a:p>
      </dgm:t>
    </dgm:pt>
    <dgm:pt modelId="{14C4CC52-5300-4939-992C-31589B118E60}">
      <dgm:prSet/>
      <dgm:spPr/>
      <dgm:t>
        <a:bodyPr/>
        <a:lstStyle/>
        <a:p>
          <a:r>
            <a:rPr lang="en-GB" dirty="0"/>
            <a:t>Over three miles away, or </a:t>
          </a:r>
          <a:endParaRPr lang="en-US" dirty="0"/>
        </a:p>
      </dgm:t>
    </dgm:pt>
    <dgm:pt modelId="{DBD0DACC-5386-435D-A0D4-49A6CD67DE5B}" type="parTrans" cxnId="{22FE338F-C2AF-4F3F-BBBC-635885842557}">
      <dgm:prSet/>
      <dgm:spPr/>
      <dgm:t>
        <a:bodyPr/>
        <a:lstStyle/>
        <a:p>
          <a:endParaRPr lang="en-US"/>
        </a:p>
      </dgm:t>
    </dgm:pt>
    <dgm:pt modelId="{09E646C3-BB82-41EE-99AE-00EE77B0BE56}" type="sibTrans" cxnId="{22FE338F-C2AF-4F3F-BBBC-635885842557}">
      <dgm:prSet/>
      <dgm:spPr/>
      <dgm:t>
        <a:bodyPr/>
        <a:lstStyle/>
        <a:p>
          <a:endParaRPr lang="en-US"/>
        </a:p>
      </dgm:t>
    </dgm:pt>
    <dgm:pt modelId="{EE4060D0-1431-4B0E-8181-31F6645D0C06}">
      <dgm:prSet/>
      <dgm:spPr/>
      <dgm:t>
        <a:bodyPr/>
        <a:lstStyle/>
        <a:p>
          <a:r>
            <a:rPr lang="en-GB" dirty="0"/>
            <a:t>Under three miles but the route is an ‘unsafe walking route’</a:t>
          </a:r>
          <a:endParaRPr lang="en-US" dirty="0"/>
        </a:p>
      </dgm:t>
    </dgm:pt>
    <dgm:pt modelId="{391712B1-E91A-4CFD-B8B0-B74D79DD60C8}" type="parTrans" cxnId="{6A3BB0F6-4B22-4C7E-80E7-FAF74C8FA9FB}">
      <dgm:prSet/>
      <dgm:spPr/>
      <dgm:t>
        <a:bodyPr/>
        <a:lstStyle/>
        <a:p>
          <a:endParaRPr lang="en-US"/>
        </a:p>
      </dgm:t>
    </dgm:pt>
    <dgm:pt modelId="{1AAE8AC6-2D3D-4D5C-9100-820ED35D52D4}" type="sibTrans" cxnId="{6A3BB0F6-4B22-4C7E-80E7-FAF74C8FA9FB}">
      <dgm:prSet/>
      <dgm:spPr/>
      <dgm:t>
        <a:bodyPr/>
        <a:lstStyle/>
        <a:p>
          <a:endParaRPr lang="en-US"/>
        </a:p>
      </dgm:t>
    </dgm:pt>
    <dgm:pt modelId="{554EB8A9-8F24-4BE3-B7A9-D2E1131CCAB9}">
      <dgm:prSet/>
      <dgm:spPr/>
      <dgm:t>
        <a:bodyPr/>
        <a:lstStyle/>
        <a:p>
          <a:r>
            <a:rPr lang="en-GB" dirty="0"/>
            <a:t>Check on </a:t>
          </a:r>
          <a:r>
            <a:rPr lang="en-GB" dirty="0">
              <a:solidFill>
                <a:schemeClr val="tx1"/>
              </a:solidFill>
              <a:hlinkClick xmlns:r="http://schemas.openxmlformats.org/officeDocument/2006/relationships" r:id="rId1">
                <a:extLst>
                  <a:ext uri="{A12FA001-AC4F-418D-AE19-62706E023703}">
                    <ahyp:hlinkClr xmlns:ahyp="http://schemas.microsoft.com/office/drawing/2018/hyperlinkcolor" xmlns="" val="tx"/>
                  </a:ext>
                </a:extLst>
              </a:hlinkClick>
            </a:rPr>
            <a:t>Find my child a school place (buckscc.gov.uk)</a:t>
          </a:r>
          <a:r>
            <a:rPr lang="en-GB" dirty="0">
              <a:solidFill>
                <a:schemeClr val="tx1"/>
              </a:solidFill>
            </a:rPr>
            <a:t> </a:t>
          </a:r>
          <a:r>
            <a:rPr lang="en-GB" dirty="0"/>
            <a:t>to find your nearest school for transport purposes</a:t>
          </a:r>
          <a:endParaRPr lang="en-US" dirty="0"/>
        </a:p>
      </dgm:t>
    </dgm:pt>
    <dgm:pt modelId="{296E3C94-E9BE-4E11-B18D-091111D6F22D}" type="parTrans" cxnId="{16EF6E27-F452-45D9-AA29-54902632716F}">
      <dgm:prSet/>
      <dgm:spPr/>
      <dgm:t>
        <a:bodyPr/>
        <a:lstStyle/>
        <a:p>
          <a:endParaRPr lang="en-US"/>
        </a:p>
      </dgm:t>
    </dgm:pt>
    <dgm:pt modelId="{9E7B9D42-9F68-4F44-8CB8-6F56F1677A44}" type="sibTrans" cxnId="{16EF6E27-F452-45D9-AA29-54902632716F}">
      <dgm:prSet/>
      <dgm:spPr/>
      <dgm:t>
        <a:bodyPr/>
        <a:lstStyle/>
        <a:p>
          <a:endParaRPr lang="en-US"/>
        </a:p>
      </dgm:t>
    </dgm:pt>
    <dgm:pt modelId="{4F61D16B-C019-4AB6-9279-E8CBBF58CBB5}">
      <dgm:prSet/>
      <dgm:spPr/>
      <dgm:t>
        <a:bodyPr/>
        <a:lstStyle/>
        <a:p>
          <a:r>
            <a:rPr lang="en-GB" dirty="0"/>
            <a:t>All secondary schools are treated equally (grammar/upper/comprehensive/free)</a:t>
          </a:r>
          <a:endParaRPr lang="en-US" dirty="0"/>
        </a:p>
      </dgm:t>
    </dgm:pt>
    <dgm:pt modelId="{7ABE924A-FFD7-41F1-B19C-2ACAE4080AF9}" type="parTrans" cxnId="{0C2486BA-C37E-4066-A103-9F39F8572CEA}">
      <dgm:prSet/>
      <dgm:spPr/>
      <dgm:t>
        <a:bodyPr/>
        <a:lstStyle/>
        <a:p>
          <a:endParaRPr lang="en-US"/>
        </a:p>
      </dgm:t>
    </dgm:pt>
    <dgm:pt modelId="{15C09780-CB04-40C2-9C21-73D956A134D1}" type="sibTrans" cxnId="{0C2486BA-C37E-4066-A103-9F39F8572CEA}">
      <dgm:prSet/>
      <dgm:spPr/>
      <dgm:t>
        <a:bodyPr/>
        <a:lstStyle/>
        <a:p>
          <a:endParaRPr lang="en-US"/>
        </a:p>
      </dgm:t>
    </dgm:pt>
    <dgm:pt modelId="{D817DB4C-8616-4828-BCCC-76EABF4D86C6}">
      <dgm:prSet/>
      <dgm:spPr/>
      <dgm:t>
        <a:bodyPr/>
        <a:lstStyle/>
        <a:p>
          <a:r>
            <a:rPr lang="en-GB" dirty="0"/>
            <a:t>If you qualify for grammar school and attend your nearest grammar school, you will only be assisted with transport if there is </a:t>
          </a:r>
          <a:r>
            <a:rPr lang="en-GB" i="1" dirty="0"/>
            <a:t>no nearer </a:t>
          </a:r>
          <a:r>
            <a:rPr lang="en-GB" dirty="0"/>
            <a:t>upper school.</a:t>
          </a:r>
          <a:endParaRPr lang="en-US" dirty="0"/>
        </a:p>
      </dgm:t>
    </dgm:pt>
    <dgm:pt modelId="{8EA9936B-65FD-4ECD-84DF-97012228E6EE}" type="parTrans" cxnId="{F922E7EA-16A9-4DDA-97EC-1B7ED9B57FDD}">
      <dgm:prSet/>
      <dgm:spPr/>
      <dgm:t>
        <a:bodyPr/>
        <a:lstStyle/>
        <a:p>
          <a:endParaRPr lang="en-US"/>
        </a:p>
      </dgm:t>
    </dgm:pt>
    <dgm:pt modelId="{27F6F3E3-30EF-4D00-92A8-291EC07EB9B1}" type="sibTrans" cxnId="{F922E7EA-16A9-4DDA-97EC-1B7ED9B57FDD}">
      <dgm:prSet/>
      <dgm:spPr/>
      <dgm:t>
        <a:bodyPr/>
        <a:lstStyle/>
        <a:p>
          <a:endParaRPr lang="en-US"/>
        </a:p>
      </dgm:t>
    </dgm:pt>
    <dgm:pt modelId="{CC379AC1-2CBC-45F4-9118-0CCA0B77B028}">
      <dgm:prSet/>
      <dgm:spPr/>
      <dgm:t>
        <a:bodyPr/>
        <a:lstStyle/>
        <a:p>
          <a:r>
            <a:rPr lang="en-GB" dirty="0">
              <a:solidFill>
                <a:schemeClr val="tx1"/>
              </a:solidFill>
              <a:hlinkClick xmlns:r="http://schemas.openxmlformats.org/officeDocument/2006/relationships" r:id="rId2">
                <a:extLst>
                  <a:ext uri="{A12FA001-AC4F-418D-AE19-62706E023703}">
                    <ahyp:hlinkClr xmlns:ahyp="http://schemas.microsoft.com/office/drawing/2018/hyperlinkcolor" xmlns="" val="tx"/>
                  </a:ext>
                </a:extLst>
              </a:hlinkClick>
            </a:rPr>
            <a:t>School transport options | Buckinghamshire Council</a:t>
          </a:r>
          <a:endParaRPr lang="en-US" dirty="0">
            <a:solidFill>
              <a:schemeClr val="tx1"/>
            </a:solidFill>
          </a:endParaRPr>
        </a:p>
      </dgm:t>
    </dgm:pt>
    <dgm:pt modelId="{2A542A2D-B66F-4B97-8508-70298E494F58}" type="parTrans" cxnId="{E7736B89-8EEB-4AF1-BE81-6DD994B7D57A}">
      <dgm:prSet/>
      <dgm:spPr/>
      <dgm:t>
        <a:bodyPr/>
        <a:lstStyle/>
        <a:p>
          <a:endParaRPr lang="en-US"/>
        </a:p>
      </dgm:t>
    </dgm:pt>
    <dgm:pt modelId="{01DDC15C-AE22-4433-AE89-503152FE78A4}" type="sibTrans" cxnId="{E7736B89-8EEB-4AF1-BE81-6DD994B7D57A}">
      <dgm:prSet/>
      <dgm:spPr/>
      <dgm:t>
        <a:bodyPr/>
        <a:lstStyle/>
        <a:p>
          <a:endParaRPr lang="en-US"/>
        </a:p>
      </dgm:t>
    </dgm:pt>
    <dgm:pt modelId="{AA6DD2C2-8114-4EB6-9A47-5643EF09C5BA}" type="pres">
      <dgm:prSet presAssocID="{9917B54D-CC0E-453E-927F-79F40F0A43C1}" presName="diagram" presStyleCnt="0">
        <dgm:presLayoutVars>
          <dgm:dir/>
          <dgm:resizeHandles val="exact"/>
        </dgm:presLayoutVars>
      </dgm:prSet>
      <dgm:spPr/>
      <dgm:t>
        <a:bodyPr/>
        <a:lstStyle/>
        <a:p>
          <a:endParaRPr lang="en-US"/>
        </a:p>
      </dgm:t>
    </dgm:pt>
    <dgm:pt modelId="{F3B2A112-C473-409B-843B-D25B388E681A}" type="pres">
      <dgm:prSet presAssocID="{1DCD3D75-85CA-42F3-95FD-49B6341A3C21}" presName="node" presStyleLbl="node1" presStyleIdx="0" presStyleCnt="1">
        <dgm:presLayoutVars>
          <dgm:bulletEnabled val="1"/>
        </dgm:presLayoutVars>
      </dgm:prSet>
      <dgm:spPr/>
      <dgm:t>
        <a:bodyPr/>
        <a:lstStyle/>
        <a:p>
          <a:endParaRPr lang="en-US"/>
        </a:p>
      </dgm:t>
    </dgm:pt>
  </dgm:ptLst>
  <dgm:cxnLst>
    <dgm:cxn modelId="{2C6D36E9-A669-41E0-B350-CB6B73306F3D}" type="presOf" srcId="{9917B54D-CC0E-453E-927F-79F40F0A43C1}" destId="{AA6DD2C2-8114-4EB6-9A47-5643EF09C5BA}" srcOrd="0" destOrd="0" presId="urn:microsoft.com/office/officeart/2005/8/layout/default"/>
    <dgm:cxn modelId="{78018497-1AD2-4FD2-A9F0-A297AFC3C0FA}" srcId="{9917B54D-CC0E-453E-927F-79F40F0A43C1}" destId="{1DCD3D75-85CA-42F3-95FD-49B6341A3C21}" srcOrd="0" destOrd="0" parTransId="{E4B2C534-F67B-417D-AA51-540F3F2DC2A0}" sibTransId="{0E71EC7F-05AF-45F8-AEDA-9585D8F740D7}"/>
    <dgm:cxn modelId="{6A3BB0F6-4B22-4C7E-80E7-FAF74C8FA9FB}" srcId="{1DCD3D75-85CA-42F3-95FD-49B6341A3C21}" destId="{EE4060D0-1431-4B0E-8181-31F6645D0C06}" srcOrd="1" destOrd="0" parTransId="{391712B1-E91A-4CFD-B8B0-B74D79DD60C8}" sibTransId="{1AAE8AC6-2D3D-4D5C-9100-820ED35D52D4}"/>
    <dgm:cxn modelId="{3281E1D4-D703-4F9D-904A-CDB44F5C480E}" type="presOf" srcId="{4F61D16B-C019-4AB6-9279-E8CBBF58CBB5}" destId="{F3B2A112-C473-409B-843B-D25B388E681A}" srcOrd="0" destOrd="4" presId="urn:microsoft.com/office/officeart/2005/8/layout/default"/>
    <dgm:cxn modelId="{42C81DB8-16B3-4364-86CD-FFD682DF9FD8}" type="presOf" srcId="{D817DB4C-8616-4828-BCCC-76EABF4D86C6}" destId="{F3B2A112-C473-409B-843B-D25B388E681A}" srcOrd="0" destOrd="5" presId="urn:microsoft.com/office/officeart/2005/8/layout/default"/>
    <dgm:cxn modelId="{F922E7EA-16A9-4DDA-97EC-1B7ED9B57FDD}" srcId="{1DCD3D75-85CA-42F3-95FD-49B6341A3C21}" destId="{D817DB4C-8616-4828-BCCC-76EABF4D86C6}" srcOrd="4" destOrd="0" parTransId="{8EA9936B-65FD-4ECD-84DF-97012228E6EE}" sibTransId="{27F6F3E3-30EF-4D00-92A8-291EC07EB9B1}"/>
    <dgm:cxn modelId="{18551184-903A-4C35-B986-B0B827753734}" type="presOf" srcId="{EE4060D0-1431-4B0E-8181-31F6645D0C06}" destId="{F3B2A112-C473-409B-843B-D25B388E681A}" srcOrd="0" destOrd="2" presId="urn:microsoft.com/office/officeart/2005/8/layout/default"/>
    <dgm:cxn modelId="{22FE338F-C2AF-4F3F-BBBC-635885842557}" srcId="{1DCD3D75-85CA-42F3-95FD-49B6341A3C21}" destId="{14C4CC52-5300-4939-992C-31589B118E60}" srcOrd="0" destOrd="0" parTransId="{DBD0DACC-5386-435D-A0D4-49A6CD67DE5B}" sibTransId="{09E646C3-BB82-41EE-99AE-00EE77B0BE56}"/>
    <dgm:cxn modelId="{16EF6E27-F452-45D9-AA29-54902632716F}" srcId="{1DCD3D75-85CA-42F3-95FD-49B6341A3C21}" destId="{554EB8A9-8F24-4BE3-B7A9-D2E1131CCAB9}" srcOrd="2" destOrd="0" parTransId="{296E3C94-E9BE-4E11-B18D-091111D6F22D}" sibTransId="{9E7B9D42-9F68-4F44-8CB8-6F56F1677A44}"/>
    <dgm:cxn modelId="{0C2486BA-C37E-4066-A103-9F39F8572CEA}" srcId="{1DCD3D75-85CA-42F3-95FD-49B6341A3C21}" destId="{4F61D16B-C019-4AB6-9279-E8CBBF58CBB5}" srcOrd="3" destOrd="0" parTransId="{7ABE924A-FFD7-41F1-B19C-2ACAE4080AF9}" sibTransId="{15C09780-CB04-40C2-9C21-73D956A134D1}"/>
    <dgm:cxn modelId="{6D6B7DE1-A22B-4DA5-B332-9FB6EAF4C224}" type="presOf" srcId="{CC379AC1-2CBC-45F4-9118-0CCA0B77B028}" destId="{F3B2A112-C473-409B-843B-D25B388E681A}" srcOrd="0" destOrd="6" presId="urn:microsoft.com/office/officeart/2005/8/layout/default"/>
    <dgm:cxn modelId="{E7736B89-8EEB-4AF1-BE81-6DD994B7D57A}" srcId="{1DCD3D75-85CA-42F3-95FD-49B6341A3C21}" destId="{CC379AC1-2CBC-45F4-9118-0CCA0B77B028}" srcOrd="5" destOrd="0" parTransId="{2A542A2D-B66F-4B97-8508-70298E494F58}" sibTransId="{01DDC15C-AE22-4433-AE89-503152FE78A4}"/>
    <dgm:cxn modelId="{683AA924-25EC-4BFC-9392-16892C378838}" type="presOf" srcId="{14C4CC52-5300-4939-992C-31589B118E60}" destId="{F3B2A112-C473-409B-843B-D25B388E681A}" srcOrd="0" destOrd="1" presId="urn:microsoft.com/office/officeart/2005/8/layout/default"/>
    <dgm:cxn modelId="{33A2EAB9-476C-4CF8-AF75-47636072B510}" type="presOf" srcId="{1DCD3D75-85CA-42F3-95FD-49B6341A3C21}" destId="{F3B2A112-C473-409B-843B-D25B388E681A}" srcOrd="0" destOrd="0" presId="urn:microsoft.com/office/officeart/2005/8/layout/default"/>
    <dgm:cxn modelId="{9322FCC3-37C7-4E9D-B4A7-4F3052ED0CB7}" type="presOf" srcId="{554EB8A9-8F24-4BE3-B7A9-D2E1131CCAB9}" destId="{F3B2A112-C473-409B-843B-D25B388E681A}" srcOrd="0" destOrd="3" presId="urn:microsoft.com/office/officeart/2005/8/layout/default"/>
    <dgm:cxn modelId="{86BE4EDD-D776-437C-BF79-E502805CDDE0}" type="presParOf" srcId="{AA6DD2C2-8114-4EB6-9A47-5643EF09C5BA}" destId="{F3B2A112-C473-409B-843B-D25B388E681A}" srcOrd="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0C5B41F-1E8E-4A38-8E6A-8AEF57514C95}"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454CA277-9CA4-43BC-800C-AE4CA1AC7251}">
      <dgm:prSet/>
      <dgm:spPr/>
      <dgm:t>
        <a:bodyPr/>
        <a:lstStyle/>
        <a:p>
          <a:r>
            <a:rPr lang="en-GB"/>
            <a:t>You can appeal for any school you have been refused</a:t>
          </a:r>
          <a:endParaRPr lang="en-US"/>
        </a:p>
      </dgm:t>
    </dgm:pt>
    <dgm:pt modelId="{6BC209E9-B81F-44B9-A038-E2F319F1F041}" type="parTrans" cxnId="{835A244D-A618-4E3A-BB39-6A2776B03A56}">
      <dgm:prSet/>
      <dgm:spPr/>
      <dgm:t>
        <a:bodyPr/>
        <a:lstStyle/>
        <a:p>
          <a:endParaRPr lang="en-US"/>
        </a:p>
      </dgm:t>
    </dgm:pt>
    <dgm:pt modelId="{8CCC3DBD-F3A6-4B0A-9C93-49F51FA8CCAC}" type="sibTrans" cxnId="{835A244D-A618-4E3A-BB39-6A2776B03A56}">
      <dgm:prSet/>
      <dgm:spPr/>
      <dgm:t>
        <a:bodyPr/>
        <a:lstStyle/>
        <a:p>
          <a:endParaRPr lang="en-US"/>
        </a:p>
      </dgm:t>
    </dgm:pt>
    <dgm:pt modelId="{0926560D-43FE-4EFF-8452-92C9B06821E0}">
      <dgm:prSet/>
      <dgm:spPr/>
      <dgm:t>
        <a:bodyPr/>
        <a:lstStyle/>
        <a:p>
          <a:r>
            <a:rPr lang="en-GB"/>
            <a:t>This includes where your preference is a grammar school, and your child has not qualified</a:t>
          </a:r>
          <a:endParaRPr lang="en-US"/>
        </a:p>
      </dgm:t>
    </dgm:pt>
    <dgm:pt modelId="{42486C49-9CCA-46F9-AF26-C9DD3FF57FF0}" type="parTrans" cxnId="{9FF93C3A-7176-4582-A580-304B271382BD}">
      <dgm:prSet/>
      <dgm:spPr/>
      <dgm:t>
        <a:bodyPr/>
        <a:lstStyle/>
        <a:p>
          <a:endParaRPr lang="en-US"/>
        </a:p>
      </dgm:t>
    </dgm:pt>
    <dgm:pt modelId="{01E641CF-5E8A-4CC6-874A-4AB891958831}" type="sibTrans" cxnId="{9FF93C3A-7176-4582-A580-304B271382BD}">
      <dgm:prSet/>
      <dgm:spPr/>
      <dgm:t>
        <a:bodyPr/>
        <a:lstStyle/>
        <a:p>
          <a:endParaRPr lang="en-US"/>
        </a:p>
      </dgm:t>
    </dgm:pt>
    <dgm:pt modelId="{DD43FAB5-CC7C-434A-B8BE-FA7CBED028CB}">
      <dgm:prSet/>
      <dgm:spPr/>
      <dgm:t>
        <a:bodyPr/>
        <a:lstStyle/>
        <a:p>
          <a:r>
            <a:rPr lang="en-GB"/>
            <a:t>We will automatically add your child to the waiting list for any school on your application above the school we have offered as long as it is a school they are qualified to attend</a:t>
          </a:r>
          <a:endParaRPr lang="en-US"/>
        </a:p>
      </dgm:t>
    </dgm:pt>
    <dgm:pt modelId="{1FB65BD6-1D11-42C9-B900-858DCA0D5C13}" type="parTrans" cxnId="{FF03DBB8-A974-40F9-AE73-906F4A8BBC94}">
      <dgm:prSet/>
      <dgm:spPr/>
      <dgm:t>
        <a:bodyPr/>
        <a:lstStyle/>
        <a:p>
          <a:endParaRPr lang="en-US"/>
        </a:p>
      </dgm:t>
    </dgm:pt>
    <dgm:pt modelId="{F57FFA83-1DC6-4E96-A637-D21F15069A2D}" type="sibTrans" cxnId="{FF03DBB8-A974-40F9-AE73-906F4A8BBC94}">
      <dgm:prSet/>
      <dgm:spPr/>
      <dgm:t>
        <a:bodyPr/>
        <a:lstStyle/>
        <a:p>
          <a:endParaRPr lang="en-US"/>
        </a:p>
      </dgm:t>
    </dgm:pt>
    <dgm:pt modelId="{7B8AAE28-D1B8-4D75-B275-8072BD7A748C}" type="pres">
      <dgm:prSet presAssocID="{60C5B41F-1E8E-4A38-8E6A-8AEF57514C95}" presName="root" presStyleCnt="0">
        <dgm:presLayoutVars>
          <dgm:dir/>
          <dgm:resizeHandles val="exact"/>
        </dgm:presLayoutVars>
      </dgm:prSet>
      <dgm:spPr/>
      <dgm:t>
        <a:bodyPr/>
        <a:lstStyle/>
        <a:p>
          <a:endParaRPr lang="en-US"/>
        </a:p>
      </dgm:t>
    </dgm:pt>
    <dgm:pt modelId="{C6981EBB-E390-42D2-BBCC-CC36F4AF7FE1}" type="pres">
      <dgm:prSet presAssocID="{454CA277-9CA4-43BC-800C-AE4CA1AC7251}" presName="compNode" presStyleCnt="0"/>
      <dgm:spPr/>
    </dgm:pt>
    <dgm:pt modelId="{E86400D5-0E6B-46EE-AAC0-D64282CFA59F}" type="pres">
      <dgm:prSet presAssocID="{454CA277-9CA4-43BC-800C-AE4CA1AC7251}" presName="bgRect" presStyleLbl="bgShp" presStyleIdx="0" presStyleCnt="3"/>
      <dgm:spPr/>
    </dgm:pt>
    <dgm:pt modelId="{78046EF1-6668-4263-891F-CC3FE6AC1DF8}" type="pres">
      <dgm:prSet presAssocID="{454CA277-9CA4-43BC-800C-AE4CA1AC7251}"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xmlns="" r:embed="rId2"/>
              </a:ext>
            </a:extLst>
          </a:blip>
          <a:srcRect/>
          <a:stretch>
            <a:fillRect/>
          </a:stretch>
        </a:blipFill>
        <a:ln>
          <a:noFill/>
        </a:ln>
      </dgm:spPr>
      <dgm:extLst>
        <a:ext uri="{E40237B7-FDA0-4F09-8148-C483321AD2D9}">
          <dgm14:cNvPr xmlns:dgm14="http://schemas.microsoft.com/office/drawing/2010/diagram" id="0" name="" descr="Online meeting with solid fill"/>
        </a:ext>
      </dgm:extLst>
    </dgm:pt>
    <dgm:pt modelId="{7F8A57D3-2A26-4D12-BF69-3B460A47F67D}" type="pres">
      <dgm:prSet presAssocID="{454CA277-9CA4-43BC-800C-AE4CA1AC7251}" presName="spaceRect" presStyleCnt="0"/>
      <dgm:spPr/>
    </dgm:pt>
    <dgm:pt modelId="{D40EDA0B-8555-4089-AB79-32CCA221E357}" type="pres">
      <dgm:prSet presAssocID="{454CA277-9CA4-43BC-800C-AE4CA1AC7251}" presName="parTx" presStyleLbl="revTx" presStyleIdx="0" presStyleCnt="3">
        <dgm:presLayoutVars>
          <dgm:chMax val="0"/>
          <dgm:chPref val="0"/>
        </dgm:presLayoutVars>
      </dgm:prSet>
      <dgm:spPr/>
      <dgm:t>
        <a:bodyPr/>
        <a:lstStyle/>
        <a:p>
          <a:endParaRPr lang="en-US"/>
        </a:p>
      </dgm:t>
    </dgm:pt>
    <dgm:pt modelId="{C42C1DBC-1B23-42C5-BA81-15C391FA80CA}" type="pres">
      <dgm:prSet presAssocID="{8CCC3DBD-F3A6-4B0A-9C93-49F51FA8CCAC}" presName="sibTrans" presStyleCnt="0"/>
      <dgm:spPr/>
    </dgm:pt>
    <dgm:pt modelId="{B5648C0A-4F51-4A9C-9C6D-6FEE4C37CD5D}" type="pres">
      <dgm:prSet presAssocID="{0926560D-43FE-4EFF-8452-92C9B06821E0}" presName="compNode" presStyleCnt="0"/>
      <dgm:spPr/>
    </dgm:pt>
    <dgm:pt modelId="{89C90463-F089-45DA-BEE0-58E0A97FA938}" type="pres">
      <dgm:prSet presAssocID="{0926560D-43FE-4EFF-8452-92C9B06821E0}" presName="bgRect" presStyleLbl="bgShp" presStyleIdx="1" presStyleCnt="3"/>
      <dgm:spPr/>
    </dgm:pt>
    <dgm:pt modelId="{B0E5A1F2-53A4-4BE3-A620-8EB83D127CA0}" type="pres">
      <dgm:prSet presAssocID="{0926560D-43FE-4EFF-8452-92C9B06821E0}" presName="iconRect" presStyleLbl="node1" presStyleIdx="1" presStyleCnt="3"/>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a:noFill/>
        </a:ln>
      </dgm:spPr>
      <dgm:t>
        <a:bodyPr/>
        <a:lstStyle/>
        <a:p>
          <a:endParaRPr lang="en-US"/>
        </a:p>
      </dgm:t>
      <dgm:extLst>
        <a:ext uri="{E40237B7-FDA0-4F09-8148-C483321AD2D9}">
          <dgm14:cNvPr xmlns:dgm14="http://schemas.microsoft.com/office/drawing/2010/diagram" id="0" name="" descr="Schoolhouse"/>
        </a:ext>
      </dgm:extLst>
    </dgm:pt>
    <dgm:pt modelId="{33DA87D7-D238-4F3E-9C5D-20660618EA55}" type="pres">
      <dgm:prSet presAssocID="{0926560D-43FE-4EFF-8452-92C9B06821E0}" presName="spaceRect" presStyleCnt="0"/>
      <dgm:spPr/>
    </dgm:pt>
    <dgm:pt modelId="{9EEAE667-5D77-43A7-8F78-9D8E35287006}" type="pres">
      <dgm:prSet presAssocID="{0926560D-43FE-4EFF-8452-92C9B06821E0}" presName="parTx" presStyleLbl="revTx" presStyleIdx="1" presStyleCnt="3">
        <dgm:presLayoutVars>
          <dgm:chMax val="0"/>
          <dgm:chPref val="0"/>
        </dgm:presLayoutVars>
      </dgm:prSet>
      <dgm:spPr/>
      <dgm:t>
        <a:bodyPr/>
        <a:lstStyle/>
        <a:p>
          <a:endParaRPr lang="en-US"/>
        </a:p>
      </dgm:t>
    </dgm:pt>
    <dgm:pt modelId="{E496A8F0-5BE8-4254-A173-C5D33A59604B}" type="pres">
      <dgm:prSet presAssocID="{01E641CF-5E8A-4CC6-874A-4AB891958831}" presName="sibTrans" presStyleCnt="0"/>
      <dgm:spPr/>
    </dgm:pt>
    <dgm:pt modelId="{DF0F1C92-6E10-498B-805A-7E263C601788}" type="pres">
      <dgm:prSet presAssocID="{DD43FAB5-CC7C-434A-B8BE-FA7CBED028CB}" presName="compNode" presStyleCnt="0"/>
      <dgm:spPr/>
    </dgm:pt>
    <dgm:pt modelId="{8C347BA7-6C65-410E-B8A4-2722EAA91B06}" type="pres">
      <dgm:prSet presAssocID="{DD43FAB5-CC7C-434A-B8BE-FA7CBED028CB}" presName="bgRect" presStyleLbl="bgShp" presStyleIdx="2" presStyleCnt="3"/>
      <dgm:spPr/>
    </dgm:pt>
    <dgm:pt modelId="{7FBDB4CB-1255-429B-9D8E-136ABF849F85}" type="pres">
      <dgm:prSet presAssocID="{DD43FAB5-CC7C-434A-B8BE-FA7CBED028CB}" presName="iconRect" presStyleLbl="node1" presStyleIdx="2" presStyleCnt="3"/>
      <dgm:spPr>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a:noFill/>
        </a:ln>
      </dgm:spPr>
      <dgm:t>
        <a:bodyPr/>
        <a:lstStyle/>
        <a:p>
          <a:endParaRPr lang="en-US"/>
        </a:p>
      </dgm:t>
      <dgm:extLst>
        <a:ext uri="{E40237B7-FDA0-4F09-8148-C483321AD2D9}">
          <dgm14:cNvPr xmlns:dgm14="http://schemas.microsoft.com/office/drawing/2010/diagram" id="0" name="" descr="Classroom"/>
        </a:ext>
      </dgm:extLst>
    </dgm:pt>
    <dgm:pt modelId="{9A377CB2-6133-4417-89C9-715EBC394AE5}" type="pres">
      <dgm:prSet presAssocID="{DD43FAB5-CC7C-434A-B8BE-FA7CBED028CB}" presName="spaceRect" presStyleCnt="0"/>
      <dgm:spPr/>
    </dgm:pt>
    <dgm:pt modelId="{97A16A7E-102A-4E6E-9FDB-25BB176DBDA0}" type="pres">
      <dgm:prSet presAssocID="{DD43FAB5-CC7C-434A-B8BE-FA7CBED028CB}" presName="parTx" presStyleLbl="revTx" presStyleIdx="2" presStyleCnt="3">
        <dgm:presLayoutVars>
          <dgm:chMax val="0"/>
          <dgm:chPref val="0"/>
        </dgm:presLayoutVars>
      </dgm:prSet>
      <dgm:spPr/>
      <dgm:t>
        <a:bodyPr/>
        <a:lstStyle/>
        <a:p>
          <a:endParaRPr lang="en-US"/>
        </a:p>
      </dgm:t>
    </dgm:pt>
  </dgm:ptLst>
  <dgm:cxnLst>
    <dgm:cxn modelId="{835A244D-A618-4E3A-BB39-6A2776B03A56}" srcId="{60C5B41F-1E8E-4A38-8E6A-8AEF57514C95}" destId="{454CA277-9CA4-43BC-800C-AE4CA1AC7251}" srcOrd="0" destOrd="0" parTransId="{6BC209E9-B81F-44B9-A038-E2F319F1F041}" sibTransId="{8CCC3DBD-F3A6-4B0A-9C93-49F51FA8CCAC}"/>
    <dgm:cxn modelId="{7FE1C6F8-4D67-4739-9BA7-07F082BD8001}" type="presOf" srcId="{60C5B41F-1E8E-4A38-8E6A-8AEF57514C95}" destId="{7B8AAE28-D1B8-4D75-B275-8072BD7A748C}" srcOrd="0" destOrd="0" presId="urn:microsoft.com/office/officeart/2018/2/layout/IconVerticalSolidList"/>
    <dgm:cxn modelId="{4929EAEB-BDCA-40EA-B443-847458BE15C9}" type="presOf" srcId="{454CA277-9CA4-43BC-800C-AE4CA1AC7251}" destId="{D40EDA0B-8555-4089-AB79-32CCA221E357}" srcOrd="0" destOrd="0" presId="urn:microsoft.com/office/officeart/2018/2/layout/IconVerticalSolidList"/>
    <dgm:cxn modelId="{FF03DBB8-A974-40F9-AE73-906F4A8BBC94}" srcId="{60C5B41F-1E8E-4A38-8E6A-8AEF57514C95}" destId="{DD43FAB5-CC7C-434A-B8BE-FA7CBED028CB}" srcOrd="2" destOrd="0" parTransId="{1FB65BD6-1D11-42C9-B900-858DCA0D5C13}" sibTransId="{F57FFA83-1DC6-4E96-A637-D21F15069A2D}"/>
    <dgm:cxn modelId="{C069C759-CA74-4C18-B3F0-21B6F7054AB0}" type="presOf" srcId="{DD43FAB5-CC7C-434A-B8BE-FA7CBED028CB}" destId="{97A16A7E-102A-4E6E-9FDB-25BB176DBDA0}" srcOrd="0" destOrd="0" presId="urn:microsoft.com/office/officeart/2018/2/layout/IconVerticalSolidList"/>
    <dgm:cxn modelId="{9FF93C3A-7176-4582-A580-304B271382BD}" srcId="{60C5B41F-1E8E-4A38-8E6A-8AEF57514C95}" destId="{0926560D-43FE-4EFF-8452-92C9B06821E0}" srcOrd="1" destOrd="0" parTransId="{42486C49-9CCA-46F9-AF26-C9DD3FF57FF0}" sibTransId="{01E641CF-5E8A-4CC6-874A-4AB891958831}"/>
    <dgm:cxn modelId="{614AAABB-94E1-437C-BB58-D407396BB647}" type="presOf" srcId="{0926560D-43FE-4EFF-8452-92C9B06821E0}" destId="{9EEAE667-5D77-43A7-8F78-9D8E35287006}" srcOrd="0" destOrd="0" presId="urn:microsoft.com/office/officeart/2018/2/layout/IconVerticalSolidList"/>
    <dgm:cxn modelId="{0A11B7EB-3E61-4730-A0F8-37B9E9676335}" type="presParOf" srcId="{7B8AAE28-D1B8-4D75-B275-8072BD7A748C}" destId="{C6981EBB-E390-42D2-BBCC-CC36F4AF7FE1}" srcOrd="0" destOrd="0" presId="urn:microsoft.com/office/officeart/2018/2/layout/IconVerticalSolidList"/>
    <dgm:cxn modelId="{BA228CBD-B067-429A-A902-13BF71F30B2F}" type="presParOf" srcId="{C6981EBB-E390-42D2-BBCC-CC36F4AF7FE1}" destId="{E86400D5-0E6B-46EE-AAC0-D64282CFA59F}" srcOrd="0" destOrd="0" presId="urn:microsoft.com/office/officeart/2018/2/layout/IconVerticalSolidList"/>
    <dgm:cxn modelId="{16510F87-7974-4611-B5AE-ED89B49A7F5A}" type="presParOf" srcId="{C6981EBB-E390-42D2-BBCC-CC36F4AF7FE1}" destId="{78046EF1-6668-4263-891F-CC3FE6AC1DF8}" srcOrd="1" destOrd="0" presId="urn:microsoft.com/office/officeart/2018/2/layout/IconVerticalSolidList"/>
    <dgm:cxn modelId="{537291B3-892A-445F-B42D-4FB718A3EAEE}" type="presParOf" srcId="{C6981EBB-E390-42D2-BBCC-CC36F4AF7FE1}" destId="{7F8A57D3-2A26-4D12-BF69-3B460A47F67D}" srcOrd="2" destOrd="0" presId="urn:microsoft.com/office/officeart/2018/2/layout/IconVerticalSolidList"/>
    <dgm:cxn modelId="{3E21AC54-F8A7-47EE-B77F-AD2E606CA364}" type="presParOf" srcId="{C6981EBB-E390-42D2-BBCC-CC36F4AF7FE1}" destId="{D40EDA0B-8555-4089-AB79-32CCA221E357}" srcOrd="3" destOrd="0" presId="urn:microsoft.com/office/officeart/2018/2/layout/IconVerticalSolidList"/>
    <dgm:cxn modelId="{3073D539-B25E-4EF9-921C-293BBCCF7AC9}" type="presParOf" srcId="{7B8AAE28-D1B8-4D75-B275-8072BD7A748C}" destId="{C42C1DBC-1B23-42C5-BA81-15C391FA80CA}" srcOrd="1" destOrd="0" presId="urn:microsoft.com/office/officeart/2018/2/layout/IconVerticalSolidList"/>
    <dgm:cxn modelId="{35F880A9-D6C6-4F4F-981C-AE8412E743C1}" type="presParOf" srcId="{7B8AAE28-D1B8-4D75-B275-8072BD7A748C}" destId="{B5648C0A-4F51-4A9C-9C6D-6FEE4C37CD5D}" srcOrd="2" destOrd="0" presId="urn:microsoft.com/office/officeart/2018/2/layout/IconVerticalSolidList"/>
    <dgm:cxn modelId="{089D6F23-6CB6-4854-8D16-3731258DE78C}" type="presParOf" srcId="{B5648C0A-4F51-4A9C-9C6D-6FEE4C37CD5D}" destId="{89C90463-F089-45DA-BEE0-58E0A97FA938}" srcOrd="0" destOrd="0" presId="urn:microsoft.com/office/officeart/2018/2/layout/IconVerticalSolidList"/>
    <dgm:cxn modelId="{4F4D2D65-7395-4AEF-B206-52950EB685C5}" type="presParOf" srcId="{B5648C0A-4F51-4A9C-9C6D-6FEE4C37CD5D}" destId="{B0E5A1F2-53A4-4BE3-A620-8EB83D127CA0}" srcOrd="1" destOrd="0" presId="urn:microsoft.com/office/officeart/2018/2/layout/IconVerticalSolidList"/>
    <dgm:cxn modelId="{E48D8D4C-D45F-4DA5-A985-03A7ED870E8E}" type="presParOf" srcId="{B5648C0A-4F51-4A9C-9C6D-6FEE4C37CD5D}" destId="{33DA87D7-D238-4F3E-9C5D-20660618EA55}" srcOrd="2" destOrd="0" presId="urn:microsoft.com/office/officeart/2018/2/layout/IconVerticalSolidList"/>
    <dgm:cxn modelId="{8933E5F8-12AA-4FF2-A259-B1A3F03F2B07}" type="presParOf" srcId="{B5648C0A-4F51-4A9C-9C6D-6FEE4C37CD5D}" destId="{9EEAE667-5D77-43A7-8F78-9D8E35287006}" srcOrd="3" destOrd="0" presId="urn:microsoft.com/office/officeart/2018/2/layout/IconVerticalSolidList"/>
    <dgm:cxn modelId="{2B4328E8-1CF4-422C-B399-475651671322}" type="presParOf" srcId="{7B8AAE28-D1B8-4D75-B275-8072BD7A748C}" destId="{E496A8F0-5BE8-4254-A173-C5D33A59604B}" srcOrd="3" destOrd="0" presId="urn:microsoft.com/office/officeart/2018/2/layout/IconVerticalSolidList"/>
    <dgm:cxn modelId="{C5269E34-6459-44D6-8409-94B752AFB05D}" type="presParOf" srcId="{7B8AAE28-D1B8-4D75-B275-8072BD7A748C}" destId="{DF0F1C92-6E10-498B-805A-7E263C601788}" srcOrd="4" destOrd="0" presId="urn:microsoft.com/office/officeart/2018/2/layout/IconVerticalSolidList"/>
    <dgm:cxn modelId="{8C0BFBB5-8471-44D0-A174-4F4615B81329}" type="presParOf" srcId="{DF0F1C92-6E10-498B-805A-7E263C601788}" destId="{8C347BA7-6C65-410E-B8A4-2722EAA91B06}" srcOrd="0" destOrd="0" presId="urn:microsoft.com/office/officeart/2018/2/layout/IconVerticalSolidList"/>
    <dgm:cxn modelId="{480CB44B-5BA4-4D06-B25B-EBBEC5573C63}" type="presParOf" srcId="{DF0F1C92-6E10-498B-805A-7E263C601788}" destId="{7FBDB4CB-1255-429B-9D8E-136ABF849F85}" srcOrd="1" destOrd="0" presId="urn:microsoft.com/office/officeart/2018/2/layout/IconVerticalSolidList"/>
    <dgm:cxn modelId="{4864B391-CB74-4B2C-9EC0-5EEB6EB8A19F}" type="presParOf" srcId="{DF0F1C92-6E10-498B-805A-7E263C601788}" destId="{9A377CB2-6133-4417-89C9-715EBC394AE5}" srcOrd="2" destOrd="0" presId="urn:microsoft.com/office/officeart/2018/2/layout/IconVerticalSolidList"/>
    <dgm:cxn modelId="{7DE71501-231D-4397-B529-73D3B5F64819}" type="presParOf" srcId="{DF0F1C92-6E10-498B-805A-7E263C601788}" destId="{97A16A7E-102A-4E6E-9FDB-25BB176DBDA0}"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39692B5-9DD1-4C70-B4FF-1A14FAF97DD6}" type="doc">
      <dgm:prSet loTypeId="urn:microsoft.com/office/officeart/2008/layout/LinedList" loCatId="list" qsTypeId="urn:microsoft.com/office/officeart/2005/8/quickstyle/simple1" qsCatId="simple" csTypeId="urn:microsoft.com/office/officeart/2005/8/colors/accent2_2" csCatId="accent2" phldr="1"/>
      <dgm:spPr/>
      <dgm:t>
        <a:bodyPr/>
        <a:lstStyle/>
        <a:p>
          <a:endParaRPr lang="en-US"/>
        </a:p>
      </dgm:t>
    </dgm:pt>
    <dgm:pt modelId="{DE90D0B5-F9B1-4070-9F9E-59D7CA8FD09F}">
      <dgm:prSet/>
      <dgm:spPr/>
      <dgm:t>
        <a:bodyPr/>
        <a:lstStyle/>
        <a:p>
          <a:r>
            <a:rPr lang="en-GB" dirty="0"/>
            <a:t>Appeals are heard by a panel of three people</a:t>
          </a:r>
          <a:endParaRPr lang="en-US" dirty="0"/>
        </a:p>
      </dgm:t>
    </dgm:pt>
    <dgm:pt modelId="{5344B642-B921-4880-8C07-075110D00DA1}" type="parTrans" cxnId="{F681FA30-BDA9-4D82-8C08-1EDCEC488891}">
      <dgm:prSet/>
      <dgm:spPr/>
      <dgm:t>
        <a:bodyPr/>
        <a:lstStyle/>
        <a:p>
          <a:endParaRPr lang="en-US"/>
        </a:p>
      </dgm:t>
    </dgm:pt>
    <dgm:pt modelId="{60524B5A-CF4E-4A9E-B826-2C3CB0A02FCE}" type="sibTrans" cxnId="{F681FA30-BDA9-4D82-8C08-1EDCEC488891}">
      <dgm:prSet/>
      <dgm:spPr/>
      <dgm:t>
        <a:bodyPr/>
        <a:lstStyle/>
        <a:p>
          <a:endParaRPr lang="en-US"/>
        </a:p>
      </dgm:t>
    </dgm:pt>
    <dgm:pt modelId="{ED98B522-E78A-4B59-82E2-FBEC077CBD4C}">
      <dgm:prSet/>
      <dgm:spPr/>
      <dgm:t>
        <a:bodyPr/>
        <a:lstStyle/>
        <a:p>
          <a:r>
            <a:rPr lang="en-GB" dirty="0"/>
            <a:t>Panel members are independent and unpaid volunteers who have no connection with the school or the LA</a:t>
          </a:r>
          <a:endParaRPr lang="en-US" dirty="0"/>
        </a:p>
      </dgm:t>
    </dgm:pt>
    <dgm:pt modelId="{22538DD8-4A20-4FED-BBF7-49725EE74236}" type="parTrans" cxnId="{836E10F1-4448-4762-9E94-68A6302E0644}">
      <dgm:prSet/>
      <dgm:spPr/>
      <dgm:t>
        <a:bodyPr/>
        <a:lstStyle/>
        <a:p>
          <a:endParaRPr lang="en-US"/>
        </a:p>
      </dgm:t>
    </dgm:pt>
    <dgm:pt modelId="{781A798C-15A0-43D4-9244-36D15AC80B4A}" type="sibTrans" cxnId="{836E10F1-4448-4762-9E94-68A6302E0644}">
      <dgm:prSet/>
      <dgm:spPr/>
      <dgm:t>
        <a:bodyPr/>
        <a:lstStyle/>
        <a:p>
          <a:endParaRPr lang="en-US"/>
        </a:p>
      </dgm:t>
    </dgm:pt>
    <dgm:pt modelId="{26223004-C243-4D65-B257-09F5898261CE}">
      <dgm:prSet/>
      <dgm:spPr/>
      <dgm:t>
        <a:bodyPr/>
        <a:lstStyle/>
        <a:p>
          <a:r>
            <a:rPr lang="en-GB" dirty="0"/>
            <a:t>Your appeal will be held via Teams, and we will explain what you need to do to be present</a:t>
          </a:r>
          <a:endParaRPr lang="en-US" dirty="0"/>
        </a:p>
      </dgm:t>
    </dgm:pt>
    <dgm:pt modelId="{BBCDF557-CE6F-4BE3-9F93-DBF48792DF91}" type="parTrans" cxnId="{62B2341A-671C-4979-98A7-32FBC6F60195}">
      <dgm:prSet/>
      <dgm:spPr/>
      <dgm:t>
        <a:bodyPr/>
        <a:lstStyle/>
        <a:p>
          <a:endParaRPr lang="en-US"/>
        </a:p>
      </dgm:t>
    </dgm:pt>
    <dgm:pt modelId="{FD3F8989-78DB-4A88-9D10-C3728273FB65}" type="sibTrans" cxnId="{62B2341A-671C-4979-98A7-32FBC6F60195}">
      <dgm:prSet/>
      <dgm:spPr/>
      <dgm:t>
        <a:bodyPr/>
        <a:lstStyle/>
        <a:p>
          <a:endParaRPr lang="en-US"/>
        </a:p>
      </dgm:t>
    </dgm:pt>
    <dgm:pt modelId="{26D32915-D459-4AD8-9CD5-54BB36193156}">
      <dgm:prSet/>
      <dgm:spPr/>
      <dgm:t>
        <a:bodyPr/>
        <a:lstStyle/>
        <a:p>
          <a:r>
            <a:rPr lang="en-GB" dirty="0"/>
            <a:t>You can attend your child’s appeal, or it can be held in your absence if you prefer</a:t>
          </a:r>
          <a:endParaRPr lang="en-US" dirty="0"/>
        </a:p>
      </dgm:t>
      <dgm:extLst>
        <a:ext uri="{E40237B7-FDA0-4F09-8148-C483321AD2D9}">
          <dgm14:cNvPr xmlns:dgm14="http://schemas.microsoft.com/office/drawing/2010/diagram" id="0" name="" descr="Table that Reads: &#10;&#10;Appeals are heard by a panel of three people.&#10;&#10;Panel members are independent and unpaid volunteers who have no connection with the school or the LA.&#10;&#10;Your appeal will be held via Teams, and we will explain what you need to do to be present.&#10;&#10;You can attend your child’s appeal, or it can be held in your absence if you prefer.&#10;&#10;&#10;&#10;"/>
        </a:ext>
      </dgm:extLst>
    </dgm:pt>
    <dgm:pt modelId="{ECAE9A5F-AEEA-4B49-AED2-A1346F6C5353}" type="parTrans" cxnId="{89FC7387-25DC-4F0F-8847-79AD45F87BF8}">
      <dgm:prSet/>
      <dgm:spPr/>
      <dgm:t>
        <a:bodyPr/>
        <a:lstStyle/>
        <a:p>
          <a:endParaRPr lang="en-US"/>
        </a:p>
      </dgm:t>
    </dgm:pt>
    <dgm:pt modelId="{518FE003-C694-4612-9947-3621DFE3684A}" type="sibTrans" cxnId="{89FC7387-25DC-4F0F-8847-79AD45F87BF8}">
      <dgm:prSet/>
      <dgm:spPr/>
      <dgm:t>
        <a:bodyPr/>
        <a:lstStyle/>
        <a:p>
          <a:endParaRPr lang="en-US"/>
        </a:p>
      </dgm:t>
    </dgm:pt>
    <dgm:pt modelId="{FD648B7A-7756-4166-A78F-FED94A8779B4}" type="pres">
      <dgm:prSet presAssocID="{639692B5-9DD1-4C70-B4FF-1A14FAF97DD6}" presName="vert0" presStyleCnt="0">
        <dgm:presLayoutVars>
          <dgm:dir/>
          <dgm:animOne val="branch"/>
          <dgm:animLvl val="lvl"/>
        </dgm:presLayoutVars>
      </dgm:prSet>
      <dgm:spPr/>
      <dgm:t>
        <a:bodyPr/>
        <a:lstStyle/>
        <a:p>
          <a:endParaRPr lang="en-US"/>
        </a:p>
      </dgm:t>
    </dgm:pt>
    <dgm:pt modelId="{962BE463-539D-4825-998F-FEF4E4833A8D}" type="pres">
      <dgm:prSet presAssocID="{DE90D0B5-F9B1-4070-9F9E-59D7CA8FD09F}" presName="thickLine" presStyleLbl="alignNode1" presStyleIdx="0" presStyleCnt="4"/>
      <dgm:spPr/>
    </dgm:pt>
    <dgm:pt modelId="{D7CE1DCF-ABC4-4902-86CA-E5C95AC75494}" type="pres">
      <dgm:prSet presAssocID="{DE90D0B5-F9B1-4070-9F9E-59D7CA8FD09F}" presName="horz1" presStyleCnt="0"/>
      <dgm:spPr/>
    </dgm:pt>
    <dgm:pt modelId="{C2AB4B47-B1E7-40FB-BBCC-17B4E5813F39}" type="pres">
      <dgm:prSet presAssocID="{DE90D0B5-F9B1-4070-9F9E-59D7CA8FD09F}" presName="tx1" presStyleLbl="revTx" presStyleIdx="0" presStyleCnt="4"/>
      <dgm:spPr/>
      <dgm:t>
        <a:bodyPr/>
        <a:lstStyle/>
        <a:p>
          <a:endParaRPr lang="en-US"/>
        </a:p>
      </dgm:t>
    </dgm:pt>
    <dgm:pt modelId="{2DF85D26-AFBE-4AED-B5B9-F7D94BB82FA8}" type="pres">
      <dgm:prSet presAssocID="{DE90D0B5-F9B1-4070-9F9E-59D7CA8FD09F}" presName="vert1" presStyleCnt="0"/>
      <dgm:spPr/>
    </dgm:pt>
    <dgm:pt modelId="{577320EA-D985-45E2-8DA9-9D9725D9CFE0}" type="pres">
      <dgm:prSet presAssocID="{ED98B522-E78A-4B59-82E2-FBEC077CBD4C}" presName="thickLine" presStyleLbl="alignNode1" presStyleIdx="1" presStyleCnt="4"/>
      <dgm:spPr/>
    </dgm:pt>
    <dgm:pt modelId="{0C596F81-6D3C-42C3-9F0F-E64AF7F16C64}" type="pres">
      <dgm:prSet presAssocID="{ED98B522-E78A-4B59-82E2-FBEC077CBD4C}" presName="horz1" presStyleCnt="0"/>
      <dgm:spPr/>
    </dgm:pt>
    <dgm:pt modelId="{6EE04FC4-7EFA-4A08-82BD-A85C812D2F8E}" type="pres">
      <dgm:prSet presAssocID="{ED98B522-E78A-4B59-82E2-FBEC077CBD4C}" presName="tx1" presStyleLbl="revTx" presStyleIdx="1" presStyleCnt="4"/>
      <dgm:spPr/>
      <dgm:t>
        <a:bodyPr/>
        <a:lstStyle/>
        <a:p>
          <a:endParaRPr lang="en-US"/>
        </a:p>
      </dgm:t>
    </dgm:pt>
    <dgm:pt modelId="{4AB8570A-81AA-48AC-A4CB-06E249A2D04E}" type="pres">
      <dgm:prSet presAssocID="{ED98B522-E78A-4B59-82E2-FBEC077CBD4C}" presName="vert1" presStyleCnt="0"/>
      <dgm:spPr/>
    </dgm:pt>
    <dgm:pt modelId="{75BABCC3-02EF-403F-89F5-7D9D719DB371}" type="pres">
      <dgm:prSet presAssocID="{26223004-C243-4D65-B257-09F5898261CE}" presName="thickLine" presStyleLbl="alignNode1" presStyleIdx="2" presStyleCnt="4"/>
      <dgm:spPr/>
    </dgm:pt>
    <dgm:pt modelId="{DF3C96B9-D450-45FB-9FB2-7AF68B6DA4F0}" type="pres">
      <dgm:prSet presAssocID="{26223004-C243-4D65-B257-09F5898261CE}" presName="horz1" presStyleCnt="0"/>
      <dgm:spPr/>
    </dgm:pt>
    <dgm:pt modelId="{049F4003-BC6C-4BA4-A5E3-F1740852B3D5}" type="pres">
      <dgm:prSet presAssocID="{26223004-C243-4D65-B257-09F5898261CE}" presName="tx1" presStyleLbl="revTx" presStyleIdx="2" presStyleCnt="4"/>
      <dgm:spPr/>
      <dgm:t>
        <a:bodyPr/>
        <a:lstStyle/>
        <a:p>
          <a:endParaRPr lang="en-US"/>
        </a:p>
      </dgm:t>
    </dgm:pt>
    <dgm:pt modelId="{0EB16938-00D5-436F-A3CE-6967AA7BAFC5}" type="pres">
      <dgm:prSet presAssocID="{26223004-C243-4D65-B257-09F5898261CE}" presName="vert1" presStyleCnt="0"/>
      <dgm:spPr/>
    </dgm:pt>
    <dgm:pt modelId="{511B0548-0C69-4A83-9A8D-23A240D10635}" type="pres">
      <dgm:prSet presAssocID="{26D32915-D459-4AD8-9CD5-54BB36193156}" presName="thickLine" presStyleLbl="alignNode1" presStyleIdx="3" presStyleCnt="4"/>
      <dgm:spPr/>
    </dgm:pt>
    <dgm:pt modelId="{0385F8CC-9DA7-4AFA-B892-D33995C9D39F}" type="pres">
      <dgm:prSet presAssocID="{26D32915-D459-4AD8-9CD5-54BB36193156}" presName="horz1" presStyleCnt="0"/>
      <dgm:spPr/>
    </dgm:pt>
    <dgm:pt modelId="{4E87CC67-02E8-42E0-A4A6-92FBD2B04E2B}" type="pres">
      <dgm:prSet presAssocID="{26D32915-D459-4AD8-9CD5-54BB36193156}" presName="tx1" presStyleLbl="revTx" presStyleIdx="3" presStyleCnt="4"/>
      <dgm:spPr/>
      <dgm:t>
        <a:bodyPr/>
        <a:lstStyle/>
        <a:p>
          <a:endParaRPr lang="en-US"/>
        </a:p>
      </dgm:t>
    </dgm:pt>
    <dgm:pt modelId="{3923BE60-E370-4200-B104-15DEA64DC4EF}" type="pres">
      <dgm:prSet presAssocID="{26D32915-D459-4AD8-9CD5-54BB36193156}" presName="vert1" presStyleCnt="0"/>
      <dgm:spPr/>
    </dgm:pt>
  </dgm:ptLst>
  <dgm:cxnLst>
    <dgm:cxn modelId="{12E44818-5B41-430F-94A2-214D365B92EB}" type="presOf" srcId="{ED98B522-E78A-4B59-82E2-FBEC077CBD4C}" destId="{6EE04FC4-7EFA-4A08-82BD-A85C812D2F8E}" srcOrd="0" destOrd="0" presId="urn:microsoft.com/office/officeart/2008/layout/LinedList"/>
    <dgm:cxn modelId="{C683DA59-A113-4213-BFC5-D7EE4DDB5131}" type="presOf" srcId="{26223004-C243-4D65-B257-09F5898261CE}" destId="{049F4003-BC6C-4BA4-A5E3-F1740852B3D5}" srcOrd="0" destOrd="0" presId="urn:microsoft.com/office/officeart/2008/layout/LinedList"/>
    <dgm:cxn modelId="{62B2341A-671C-4979-98A7-32FBC6F60195}" srcId="{639692B5-9DD1-4C70-B4FF-1A14FAF97DD6}" destId="{26223004-C243-4D65-B257-09F5898261CE}" srcOrd="2" destOrd="0" parTransId="{BBCDF557-CE6F-4BE3-9F93-DBF48792DF91}" sibTransId="{FD3F8989-78DB-4A88-9D10-C3728273FB65}"/>
    <dgm:cxn modelId="{C2724434-EFA9-46F9-B487-F99F42716CE9}" type="presOf" srcId="{26D32915-D459-4AD8-9CD5-54BB36193156}" destId="{4E87CC67-02E8-42E0-A4A6-92FBD2B04E2B}" srcOrd="0" destOrd="0" presId="urn:microsoft.com/office/officeart/2008/layout/LinedList"/>
    <dgm:cxn modelId="{F681FA30-BDA9-4D82-8C08-1EDCEC488891}" srcId="{639692B5-9DD1-4C70-B4FF-1A14FAF97DD6}" destId="{DE90D0B5-F9B1-4070-9F9E-59D7CA8FD09F}" srcOrd="0" destOrd="0" parTransId="{5344B642-B921-4880-8C07-075110D00DA1}" sibTransId="{60524B5A-CF4E-4A9E-B826-2C3CB0A02FCE}"/>
    <dgm:cxn modelId="{836E10F1-4448-4762-9E94-68A6302E0644}" srcId="{639692B5-9DD1-4C70-B4FF-1A14FAF97DD6}" destId="{ED98B522-E78A-4B59-82E2-FBEC077CBD4C}" srcOrd="1" destOrd="0" parTransId="{22538DD8-4A20-4FED-BBF7-49725EE74236}" sibTransId="{781A798C-15A0-43D4-9244-36D15AC80B4A}"/>
    <dgm:cxn modelId="{89FC7387-25DC-4F0F-8847-79AD45F87BF8}" srcId="{639692B5-9DD1-4C70-B4FF-1A14FAF97DD6}" destId="{26D32915-D459-4AD8-9CD5-54BB36193156}" srcOrd="3" destOrd="0" parTransId="{ECAE9A5F-AEEA-4B49-AED2-A1346F6C5353}" sibTransId="{518FE003-C694-4612-9947-3621DFE3684A}"/>
    <dgm:cxn modelId="{677525F8-7C15-4684-AAFF-ADE1B9FC36D8}" type="presOf" srcId="{639692B5-9DD1-4C70-B4FF-1A14FAF97DD6}" destId="{FD648B7A-7756-4166-A78F-FED94A8779B4}" srcOrd="0" destOrd="0" presId="urn:microsoft.com/office/officeart/2008/layout/LinedList"/>
    <dgm:cxn modelId="{F1303346-D2E8-4DFA-B098-A5562B33DF0D}" type="presOf" srcId="{DE90D0B5-F9B1-4070-9F9E-59D7CA8FD09F}" destId="{C2AB4B47-B1E7-40FB-BBCC-17B4E5813F39}" srcOrd="0" destOrd="0" presId="urn:microsoft.com/office/officeart/2008/layout/LinedList"/>
    <dgm:cxn modelId="{C1FA92A4-D5D1-4A14-BF37-1ED744A3E3F2}" type="presParOf" srcId="{FD648B7A-7756-4166-A78F-FED94A8779B4}" destId="{962BE463-539D-4825-998F-FEF4E4833A8D}" srcOrd="0" destOrd="0" presId="urn:microsoft.com/office/officeart/2008/layout/LinedList"/>
    <dgm:cxn modelId="{FA7215CA-F51C-4FA1-B084-EED6603CDEDF}" type="presParOf" srcId="{FD648B7A-7756-4166-A78F-FED94A8779B4}" destId="{D7CE1DCF-ABC4-4902-86CA-E5C95AC75494}" srcOrd="1" destOrd="0" presId="urn:microsoft.com/office/officeart/2008/layout/LinedList"/>
    <dgm:cxn modelId="{C1D26B31-19AC-441B-93CC-CD77DB984645}" type="presParOf" srcId="{D7CE1DCF-ABC4-4902-86CA-E5C95AC75494}" destId="{C2AB4B47-B1E7-40FB-BBCC-17B4E5813F39}" srcOrd="0" destOrd="0" presId="urn:microsoft.com/office/officeart/2008/layout/LinedList"/>
    <dgm:cxn modelId="{E2F248B7-D065-483F-B538-326D1A877A27}" type="presParOf" srcId="{D7CE1DCF-ABC4-4902-86CA-E5C95AC75494}" destId="{2DF85D26-AFBE-4AED-B5B9-F7D94BB82FA8}" srcOrd="1" destOrd="0" presId="urn:microsoft.com/office/officeart/2008/layout/LinedList"/>
    <dgm:cxn modelId="{0F70B272-F63A-45C1-B7AC-CD7DCBBE9AC4}" type="presParOf" srcId="{FD648B7A-7756-4166-A78F-FED94A8779B4}" destId="{577320EA-D985-45E2-8DA9-9D9725D9CFE0}" srcOrd="2" destOrd="0" presId="urn:microsoft.com/office/officeart/2008/layout/LinedList"/>
    <dgm:cxn modelId="{5A58B6DB-A325-4E05-9F95-1E8348F935B8}" type="presParOf" srcId="{FD648B7A-7756-4166-A78F-FED94A8779B4}" destId="{0C596F81-6D3C-42C3-9F0F-E64AF7F16C64}" srcOrd="3" destOrd="0" presId="urn:microsoft.com/office/officeart/2008/layout/LinedList"/>
    <dgm:cxn modelId="{04709964-97F1-417E-941F-0AAC3B3DB38C}" type="presParOf" srcId="{0C596F81-6D3C-42C3-9F0F-E64AF7F16C64}" destId="{6EE04FC4-7EFA-4A08-82BD-A85C812D2F8E}" srcOrd="0" destOrd="0" presId="urn:microsoft.com/office/officeart/2008/layout/LinedList"/>
    <dgm:cxn modelId="{74D2170F-D1D1-41D3-AE47-AFE5DEEF7F8A}" type="presParOf" srcId="{0C596F81-6D3C-42C3-9F0F-E64AF7F16C64}" destId="{4AB8570A-81AA-48AC-A4CB-06E249A2D04E}" srcOrd="1" destOrd="0" presId="urn:microsoft.com/office/officeart/2008/layout/LinedList"/>
    <dgm:cxn modelId="{0A5F26CB-C987-478E-BF17-D97741CF1AEA}" type="presParOf" srcId="{FD648B7A-7756-4166-A78F-FED94A8779B4}" destId="{75BABCC3-02EF-403F-89F5-7D9D719DB371}" srcOrd="4" destOrd="0" presId="urn:microsoft.com/office/officeart/2008/layout/LinedList"/>
    <dgm:cxn modelId="{F4EBAD5C-16A6-484B-875D-7EEC07215610}" type="presParOf" srcId="{FD648B7A-7756-4166-A78F-FED94A8779B4}" destId="{DF3C96B9-D450-45FB-9FB2-7AF68B6DA4F0}" srcOrd="5" destOrd="0" presId="urn:microsoft.com/office/officeart/2008/layout/LinedList"/>
    <dgm:cxn modelId="{E2BC4A08-C22E-4AC3-B1A0-1426731A770F}" type="presParOf" srcId="{DF3C96B9-D450-45FB-9FB2-7AF68B6DA4F0}" destId="{049F4003-BC6C-4BA4-A5E3-F1740852B3D5}" srcOrd="0" destOrd="0" presId="urn:microsoft.com/office/officeart/2008/layout/LinedList"/>
    <dgm:cxn modelId="{246A4F1F-598D-4D70-8379-557AFD3BCC3D}" type="presParOf" srcId="{DF3C96B9-D450-45FB-9FB2-7AF68B6DA4F0}" destId="{0EB16938-00D5-436F-A3CE-6967AA7BAFC5}" srcOrd="1" destOrd="0" presId="urn:microsoft.com/office/officeart/2008/layout/LinedList"/>
    <dgm:cxn modelId="{B5278EFF-B38F-4593-A1F7-38CF2E6C5E85}" type="presParOf" srcId="{FD648B7A-7756-4166-A78F-FED94A8779B4}" destId="{511B0548-0C69-4A83-9A8D-23A240D10635}" srcOrd="6" destOrd="0" presId="urn:microsoft.com/office/officeart/2008/layout/LinedList"/>
    <dgm:cxn modelId="{0B2873BF-7A4B-432A-93BA-52D5CB00E2C6}" type="presParOf" srcId="{FD648B7A-7756-4166-A78F-FED94A8779B4}" destId="{0385F8CC-9DA7-4AFA-B892-D33995C9D39F}" srcOrd="7" destOrd="0" presId="urn:microsoft.com/office/officeart/2008/layout/LinedList"/>
    <dgm:cxn modelId="{186C4C7E-FE59-4AA3-A85F-E5F0A31E24E5}" type="presParOf" srcId="{0385F8CC-9DA7-4AFA-B892-D33995C9D39F}" destId="{4E87CC67-02E8-42E0-A4A6-92FBD2B04E2B}" srcOrd="0" destOrd="0" presId="urn:microsoft.com/office/officeart/2008/layout/LinedList"/>
    <dgm:cxn modelId="{B207BC45-CD13-498C-B70A-03D40F2AA2E7}" type="presParOf" srcId="{0385F8CC-9DA7-4AFA-B892-D33995C9D39F}" destId="{3923BE60-E370-4200-B104-15DEA64DC4EF}"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AC4D46C-7920-4006-BFE1-F9F34C137B2F}" type="doc">
      <dgm:prSet loTypeId="urn:microsoft.com/office/officeart/2005/8/layout/default" loCatId="list" qsTypeId="urn:microsoft.com/office/officeart/2005/8/quickstyle/simple5" qsCatId="simple" csTypeId="urn:microsoft.com/office/officeart/2005/8/colors/accent1_2" csCatId="accent1"/>
      <dgm:spPr/>
      <dgm:t>
        <a:bodyPr/>
        <a:lstStyle/>
        <a:p>
          <a:endParaRPr lang="en-US"/>
        </a:p>
      </dgm:t>
    </dgm:pt>
    <dgm:pt modelId="{597661E2-20E2-48CC-BD9D-7943D0467F46}">
      <dgm:prSet custT="1"/>
      <dgm:spPr/>
      <dgm:t>
        <a:bodyPr/>
        <a:lstStyle/>
        <a:p>
          <a:r>
            <a:rPr lang="en-GB" sz="2000" dirty="0"/>
            <a:t>Apply by Midnight on 31 October 2025</a:t>
          </a:r>
          <a:endParaRPr lang="en-US" sz="2000" dirty="0"/>
        </a:p>
      </dgm:t>
    </dgm:pt>
    <dgm:pt modelId="{61E7CA8E-DE39-4427-9823-7C55FCF69EFB}" type="parTrans" cxnId="{A36843B5-2618-482A-948F-4E9E86466A43}">
      <dgm:prSet/>
      <dgm:spPr/>
      <dgm:t>
        <a:bodyPr/>
        <a:lstStyle/>
        <a:p>
          <a:endParaRPr lang="en-US"/>
        </a:p>
      </dgm:t>
    </dgm:pt>
    <dgm:pt modelId="{AB8BB266-31E3-448A-9D75-8BD5357303D0}" type="sibTrans" cxnId="{A36843B5-2618-482A-948F-4E9E86466A43}">
      <dgm:prSet/>
      <dgm:spPr/>
      <dgm:t>
        <a:bodyPr/>
        <a:lstStyle/>
        <a:p>
          <a:endParaRPr lang="en-US"/>
        </a:p>
      </dgm:t>
    </dgm:pt>
    <dgm:pt modelId="{9FF77EC0-23A3-4887-886B-4AD109B9D766}">
      <dgm:prSet custT="1"/>
      <dgm:spPr/>
      <dgm:t>
        <a:bodyPr/>
        <a:lstStyle/>
        <a:p>
          <a:r>
            <a:rPr lang="en-GB" sz="2000" dirty="0"/>
            <a:t>Apply online at </a:t>
          </a:r>
          <a:r>
            <a:rPr lang="en-GB" sz="2000" dirty="0">
              <a:solidFill>
                <a:schemeClr val="tx1"/>
              </a:solidFill>
              <a:hlinkClick xmlns:r="http://schemas.openxmlformats.org/officeDocument/2006/relationships" r:id="rId1">
                <a:extLst>
                  <a:ext uri="{A12FA001-AC4F-418D-AE19-62706E023703}">
                    <ahyp:hlinkClr xmlns:ahyp="http://schemas.microsoft.com/office/drawing/2018/hyperlinkcolor" xmlns="" val="tx"/>
                  </a:ext>
                </a:extLst>
              </a:hlinkClick>
            </a:rPr>
            <a:t>www.buckinghamshire.gov.uk</a:t>
          </a:r>
          <a:r>
            <a:rPr lang="en-GB" sz="2000" dirty="0">
              <a:solidFill>
                <a:schemeClr val="tx1"/>
              </a:solidFill>
            </a:rPr>
            <a:t> </a:t>
          </a:r>
          <a:r>
            <a:rPr lang="en-GB" sz="2000" dirty="0"/>
            <a:t>or on your home LA’s website</a:t>
          </a:r>
          <a:endParaRPr lang="en-US" sz="2000" dirty="0"/>
        </a:p>
      </dgm:t>
    </dgm:pt>
    <dgm:pt modelId="{3CC48518-C2C7-496A-A2F6-60EDFB0C07D4}" type="parTrans" cxnId="{5CF36338-EBD4-414C-9623-4BCD0302459A}">
      <dgm:prSet/>
      <dgm:spPr/>
      <dgm:t>
        <a:bodyPr/>
        <a:lstStyle/>
        <a:p>
          <a:endParaRPr lang="en-US"/>
        </a:p>
      </dgm:t>
    </dgm:pt>
    <dgm:pt modelId="{99C9929D-F6E3-48AE-BEE9-FC8D8D3A389C}" type="sibTrans" cxnId="{5CF36338-EBD4-414C-9623-4BCD0302459A}">
      <dgm:prSet/>
      <dgm:spPr/>
      <dgm:t>
        <a:bodyPr/>
        <a:lstStyle/>
        <a:p>
          <a:endParaRPr lang="en-US"/>
        </a:p>
      </dgm:t>
    </dgm:pt>
    <dgm:pt modelId="{4B2A1A21-715F-4A54-AC69-D699B25E9415}">
      <dgm:prSet/>
      <dgm:spPr/>
      <dgm:t>
        <a:bodyPr/>
        <a:lstStyle/>
        <a:p>
          <a:r>
            <a:rPr lang="en-GB"/>
            <a:t>List schools in true preference order including grammar and upper schools if your child is sitting the test</a:t>
          </a:r>
          <a:endParaRPr lang="en-US"/>
        </a:p>
      </dgm:t>
    </dgm:pt>
    <dgm:pt modelId="{E5146926-489A-44FD-9493-8D01D3495DE3}" type="parTrans" cxnId="{D8B5A121-E3CD-4FCA-807D-B4EC3C2230D1}">
      <dgm:prSet/>
      <dgm:spPr/>
      <dgm:t>
        <a:bodyPr/>
        <a:lstStyle/>
        <a:p>
          <a:endParaRPr lang="en-US"/>
        </a:p>
      </dgm:t>
    </dgm:pt>
    <dgm:pt modelId="{272DBADA-B92B-494A-8DDE-5F6489955F99}" type="sibTrans" cxnId="{D8B5A121-E3CD-4FCA-807D-B4EC3C2230D1}">
      <dgm:prSet/>
      <dgm:spPr/>
      <dgm:t>
        <a:bodyPr/>
        <a:lstStyle/>
        <a:p>
          <a:endParaRPr lang="en-US"/>
        </a:p>
      </dgm:t>
    </dgm:pt>
    <dgm:pt modelId="{147BB2F7-6203-4FA4-B0F9-830262792688}">
      <dgm:prSet custT="1"/>
      <dgm:spPr/>
      <dgm:t>
        <a:bodyPr/>
        <a:lstStyle/>
        <a:p>
          <a:r>
            <a:rPr lang="en-GB" sz="2000" dirty="0"/>
            <a:t>We strongly suggest you include all your local schools (e.g. catchment/local/nearest schools)</a:t>
          </a:r>
          <a:endParaRPr lang="en-US" sz="2000" dirty="0"/>
        </a:p>
      </dgm:t>
    </dgm:pt>
    <dgm:pt modelId="{2CEC71F2-51D5-4031-93A4-281ACE01FC4E}" type="parTrans" cxnId="{C2349E87-32B7-404F-B82F-20E39F1CB081}">
      <dgm:prSet/>
      <dgm:spPr/>
      <dgm:t>
        <a:bodyPr/>
        <a:lstStyle/>
        <a:p>
          <a:endParaRPr lang="en-US"/>
        </a:p>
      </dgm:t>
    </dgm:pt>
    <dgm:pt modelId="{EB097679-0A29-4A64-85FC-4C73B1D1A783}" type="sibTrans" cxnId="{C2349E87-32B7-404F-B82F-20E39F1CB081}">
      <dgm:prSet/>
      <dgm:spPr/>
      <dgm:t>
        <a:bodyPr/>
        <a:lstStyle/>
        <a:p>
          <a:endParaRPr lang="en-US"/>
        </a:p>
      </dgm:t>
    </dgm:pt>
    <dgm:pt modelId="{4F678F60-E4B4-47AF-A71E-E06EA6E99D6E}">
      <dgm:prSet custT="1"/>
      <dgm:spPr/>
      <dgm:t>
        <a:bodyPr/>
        <a:lstStyle/>
        <a:p>
          <a:r>
            <a:rPr lang="en-GB" sz="2000" dirty="0"/>
            <a:t>Be realistic, understand the rules, use all your preferences</a:t>
          </a:r>
          <a:endParaRPr lang="en-US" sz="2000" dirty="0"/>
        </a:p>
      </dgm:t>
    </dgm:pt>
    <dgm:pt modelId="{7E9E279A-6D12-4A99-9083-07ECC7C36248}" type="parTrans" cxnId="{350C50E8-D992-418E-9872-39AA7BB8E0CB}">
      <dgm:prSet/>
      <dgm:spPr/>
      <dgm:t>
        <a:bodyPr/>
        <a:lstStyle/>
        <a:p>
          <a:endParaRPr lang="en-US"/>
        </a:p>
      </dgm:t>
    </dgm:pt>
    <dgm:pt modelId="{8C4F4F53-5A69-42B3-9BE0-4F18DBB36A56}" type="sibTrans" cxnId="{350C50E8-D992-418E-9872-39AA7BB8E0CB}">
      <dgm:prSet/>
      <dgm:spPr/>
      <dgm:t>
        <a:bodyPr/>
        <a:lstStyle/>
        <a:p>
          <a:endParaRPr lang="en-US"/>
        </a:p>
      </dgm:t>
    </dgm:pt>
    <dgm:pt modelId="{EB040F11-6624-470B-918C-2F1DD991D3B8}">
      <dgm:prSet/>
      <dgm:spPr/>
      <dgm:t>
        <a:bodyPr/>
        <a:lstStyle/>
        <a:p>
          <a:r>
            <a:rPr lang="en-GB"/>
            <a:t>Fill in SIFs where requested by your preference schools</a:t>
          </a:r>
          <a:endParaRPr lang="en-US"/>
        </a:p>
      </dgm:t>
    </dgm:pt>
    <dgm:pt modelId="{E2900E91-F564-4BBC-AD86-D4F01271319C}" type="parTrans" cxnId="{D000A423-D779-4202-910E-FF4C9A7FE285}">
      <dgm:prSet/>
      <dgm:spPr/>
      <dgm:t>
        <a:bodyPr/>
        <a:lstStyle/>
        <a:p>
          <a:endParaRPr lang="en-US"/>
        </a:p>
      </dgm:t>
    </dgm:pt>
    <dgm:pt modelId="{D434D6A8-31D9-49F6-A40F-A8CA1DBFD002}" type="sibTrans" cxnId="{D000A423-D779-4202-910E-FF4C9A7FE285}">
      <dgm:prSet/>
      <dgm:spPr/>
      <dgm:t>
        <a:bodyPr/>
        <a:lstStyle/>
        <a:p>
          <a:endParaRPr lang="en-US"/>
        </a:p>
      </dgm:t>
    </dgm:pt>
    <dgm:pt modelId="{318A085F-E4B3-4757-910D-1E4F4B0FBB33}">
      <dgm:prSet custT="1"/>
      <dgm:spPr/>
      <dgm:t>
        <a:bodyPr/>
        <a:lstStyle/>
        <a:p>
          <a:r>
            <a:rPr lang="en-GB" sz="2000" dirty="0"/>
            <a:t>Consider transport arrangements</a:t>
          </a:r>
          <a:endParaRPr lang="en-US" sz="2000" dirty="0"/>
        </a:p>
      </dgm:t>
    </dgm:pt>
    <dgm:pt modelId="{1E768F8A-CE9C-42FE-A7F3-57296D92A8FD}" type="parTrans" cxnId="{82253445-BF12-4BB0-80C0-479070A520D1}">
      <dgm:prSet/>
      <dgm:spPr/>
      <dgm:t>
        <a:bodyPr/>
        <a:lstStyle/>
        <a:p>
          <a:endParaRPr lang="en-US"/>
        </a:p>
      </dgm:t>
    </dgm:pt>
    <dgm:pt modelId="{1CDCB24F-B591-4D0B-B48F-1E485BD7FFAF}" type="sibTrans" cxnId="{82253445-BF12-4BB0-80C0-479070A520D1}">
      <dgm:prSet/>
      <dgm:spPr/>
      <dgm:t>
        <a:bodyPr/>
        <a:lstStyle/>
        <a:p>
          <a:endParaRPr lang="en-US"/>
        </a:p>
      </dgm:t>
    </dgm:pt>
    <dgm:pt modelId="{AFF1F35F-7042-4D69-8F5F-B922DB0D8CB1}">
      <dgm:prSet custT="1"/>
      <dgm:spPr/>
      <dgm:t>
        <a:bodyPr/>
        <a:lstStyle/>
        <a:p>
          <a:r>
            <a:rPr lang="en-GB" sz="2000" dirty="0"/>
            <a:t>Visit the schools or view virtual tours</a:t>
          </a:r>
          <a:endParaRPr lang="en-US" sz="2000" dirty="0"/>
        </a:p>
      </dgm:t>
    </dgm:pt>
    <dgm:pt modelId="{903B4826-240D-43F2-A43A-375DECC3ECBE}" type="parTrans" cxnId="{31C8BB1D-E46F-4617-A056-E71A8079644F}">
      <dgm:prSet/>
      <dgm:spPr/>
      <dgm:t>
        <a:bodyPr/>
        <a:lstStyle/>
        <a:p>
          <a:endParaRPr lang="en-US"/>
        </a:p>
      </dgm:t>
    </dgm:pt>
    <dgm:pt modelId="{FEA5E793-C459-4CAC-A8B1-C2B4729EA6E8}" type="sibTrans" cxnId="{31C8BB1D-E46F-4617-A056-E71A8079644F}">
      <dgm:prSet/>
      <dgm:spPr/>
      <dgm:t>
        <a:bodyPr/>
        <a:lstStyle/>
        <a:p>
          <a:endParaRPr lang="en-US"/>
        </a:p>
      </dgm:t>
    </dgm:pt>
    <dgm:pt modelId="{6800AE41-7C24-4216-AA9E-608DF1AFD0CA}">
      <dgm:prSet/>
      <dgm:spPr/>
      <dgm:t>
        <a:bodyPr/>
        <a:lstStyle/>
        <a:p>
          <a:r>
            <a:rPr lang="en-GB" dirty="0"/>
            <a:t>Don’t rely on the opinions of others  </a:t>
          </a:r>
          <a:endParaRPr lang="en-US" dirty="0"/>
        </a:p>
      </dgm:t>
    </dgm:pt>
    <dgm:pt modelId="{EC2361FE-A867-4E08-A142-17D4C396504C}" type="parTrans" cxnId="{3B73CBF4-D7C9-4CE6-A166-9789F8BF0C57}">
      <dgm:prSet/>
      <dgm:spPr/>
      <dgm:t>
        <a:bodyPr/>
        <a:lstStyle/>
        <a:p>
          <a:endParaRPr lang="en-US"/>
        </a:p>
      </dgm:t>
    </dgm:pt>
    <dgm:pt modelId="{9D2D9387-1526-409E-BCFD-4F3D8A2C20D2}" type="sibTrans" cxnId="{3B73CBF4-D7C9-4CE6-A166-9789F8BF0C57}">
      <dgm:prSet/>
      <dgm:spPr/>
      <dgm:t>
        <a:bodyPr/>
        <a:lstStyle/>
        <a:p>
          <a:endParaRPr lang="en-US"/>
        </a:p>
      </dgm:t>
    </dgm:pt>
    <dgm:pt modelId="{CC18AA31-162E-4E77-83ED-AD02BB13EDCE}" type="pres">
      <dgm:prSet presAssocID="{6AC4D46C-7920-4006-BFE1-F9F34C137B2F}" presName="diagram" presStyleCnt="0">
        <dgm:presLayoutVars>
          <dgm:dir/>
          <dgm:resizeHandles val="exact"/>
        </dgm:presLayoutVars>
      </dgm:prSet>
      <dgm:spPr/>
      <dgm:t>
        <a:bodyPr/>
        <a:lstStyle/>
        <a:p>
          <a:endParaRPr lang="en-US"/>
        </a:p>
      </dgm:t>
    </dgm:pt>
    <dgm:pt modelId="{16AA607D-1136-44D5-9840-2D36BCC54DF4}" type="pres">
      <dgm:prSet presAssocID="{597661E2-20E2-48CC-BD9D-7943D0467F46}" presName="node" presStyleLbl="node1" presStyleIdx="0" presStyleCnt="9">
        <dgm:presLayoutVars>
          <dgm:bulletEnabled val="1"/>
        </dgm:presLayoutVars>
      </dgm:prSet>
      <dgm:spPr/>
      <dgm:t>
        <a:bodyPr/>
        <a:lstStyle/>
        <a:p>
          <a:endParaRPr lang="en-US"/>
        </a:p>
      </dgm:t>
    </dgm:pt>
    <dgm:pt modelId="{FF33B777-2654-49B8-8BAD-1CECF4A422CD}" type="pres">
      <dgm:prSet presAssocID="{AB8BB266-31E3-448A-9D75-8BD5357303D0}" presName="sibTrans" presStyleCnt="0"/>
      <dgm:spPr/>
    </dgm:pt>
    <dgm:pt modelId="{09CE500A-E19A-40DA-8700-4F5602018CC8}" type="pres">
      <dgm:prSet presAssocID="{9FF77EC0-23A3-4887-886B-4AD109B9D766}" presName="node" presStyleLbl="node1" presStyleIdx="1" presStyleCnt="9">
        <dgm:presLayoutVars>
          <dgm:bulletEnabled val="1"/>
        </dgm:presLayoutVars>
      </dgm:prSet>
      <dgm:spPr/>
      <dgm:t>
        <a:bodyPr/>
        <a:lstStyle/>
        <a:p>
          <a:endParaRPr lang="en-US"/>
        </a:p>
      </dgm:t>
    </dgm:pt>
    <dgm:pt modelId="{D7338B44-88BB-404E-8223-583F3A460E03}" type="pres">
      <dgm:prSet presAssocID="{99C9929D-F6E3-48AE-BEE9-FC8D8D3A389C}" presName="sibTrans" presStyleCnt="0"/>
      <dgm:spPr/>
    </dgm:pt>
    <dgm:pt modelId="{04A43F2F-4AB2-4BD3-B987-8D07AA30AA0A}" type="pres">
      <dgm:prSet presAssocID="{4B2A1A21-715F-4A54-AC69-D699B25E9415}" presName="node" presStyleLbl="node1" presStyleIdx="2" presStyleCnt="9">
        <dgm:presLayoutVars>
          <dgm:bulletEnabled val="1"/>
        </dgm:presLayoutVars>
      </dgm:prSet>
      <dgm:spPr/>
      <dgm:t>
        <a:bodyPr/>
        <a:lstStyle/>
        <a:p>
          <a:endParaRPr lang="en-US"/>
        </a:p>
      </dgm:t>
    </dgm:pt>
    <dgm:pt modelId="{1C375AD2-BDD8-442C-B875-74E59431CE5D}" type="pres">
      <dgm:prSet presAssocID="{272DBADA-B92B-494A-8DDE-5F6489955F99}" presName="sibTrans" presStyleCnt="0"/>
      <dgm:spPr/>
    </dgm:pt>
    <dgm:pt modelId="{4BB8688A-1205-437B-9AD6-F2999B7119D9}" type="pres">
      <dgm:prSet presAssocID="{147BB2F7-6203-4FA4-B0F9-830262792688}" presName="node" presStyleLbl="node1" presStyleIdx="3" presStyleCnt="9">
        <dgm:presLayoutVars>
          <dgm:bulletEnabled val="1"/>
        </dgm:presLayoutVars>
      </dgm:prSet>
      <dgm:spPr/>
      <dgm:t>
        <a:bodyPr/>
        <a:lstStyle/>
        <a:p>
          <a:endParaRPr lang="en-US"/>
        </a:p>
      </dgm:t>
    </dgm:pt>
    <dgm:pt modelId="{959A52A4-8BCF-427F-8198-E73E65291D8F}" type="pres">
      <dgm:prSet presAssocID="{EB097679-0A29-4A64-85FC-4C73B1D1A783}" presName="sibTrans" presStyleCnt="0"/>
      <dgm:spPr/>
    </dgm:pt>
    <dgm:pt modelId="{922DAF4B-38F3-4469-9522-DD3B96331A54}" type="pres">
      <dgm:prSet presAssocID="{4F678F60-E4B4-47AF-A71E-E06EA6E99D6E}" presName="node" presStyleLbl="node1" presStyleIdx="4" presStyleCnt="9">
        <dgm:presLayoutVars>
          <dgm:bulletEnabled val="1"/>
        </dgm:presLayoutVars>
      </dgm:prSet>
      <dgm:spPr/>
      <dgm:t>
        <a:bodyPr/>
        <a:lstStyle/>
        <a:p>
          <a:endParaRPr lang="en-US"/>
        </a:p>
      </dgm:t>
    </dgm:pt>
    <dgm:pt modelId="{5CC0CB45-D9EB-4317-984D-CA562CA44436}" type="pres">
      <dgm:prSet presAssocID="{8C4F4F53-5A69-42B3-9BE0-4F18DBB36A56}" presName="sibTrans" presStyleCnt="0"/>
      <dgm:spPr/>
    </dgm:pt>
    <dgm:pt modelId="{F207BB59-74CB-49CE-A8BB-7AD7189DE9F2}" type="pres">
      <dgm:prSet presAssocID="{EB040F11-6624-470B-918C-2F1DD991D3B8}" presName="node" presStyleLbl="node1" presStyleIdx="5" presStyleCnt="9">
        <dgm:presLayoutVars>
          <dgm:bulletEnabled val="1"/>
        </dgm:presLayoutVars>
      </dgm:prSet>
      <dgm:spPr/>
      <dgm:t>
        <a:bodyPr/>
        <a:lstStyle/>
        <a:p>
          <a:endParaRPr lang="en-US"/>
        </a:p>
      </dgm:t>
    </dgm:pt>
    <dgm:pt modelId="{273B0AE4-E533-445F-9C76-B1C4BFF1CB6C}" type="pres">
      <dgm:prSet presAssocID="{D434D6A8-31D9-49F6-A40F-A8CA1DBFD002}" presName="sibTrans" presStyleCnt="0"/>
      <dgm:spPr/>
    </dgm:pt>
    <dgm:pt modelId="{D47D91F9-E916-437C-8F51-C4AA4F2B407F}" type="pres">
      <dgm:prSet presAssocID="{318A085F-E4B3-4757-910D-1E4F4B0FBB33}" presName="node" presStyleLbl="node1" presStyleIdx="6" presStyleCnt="9">
        <dgm:presLayoutVars>
          <dgm:bulletEnabled val="1"/>
        </dgm:presLayoutVars>
      </dgm:prSet>
      <dgm:spPr/>
      <dgm:t>
        <a:bodyPr/>
        <a:lstStyle/>
        <a:p>
          <a:endParaRPr lang="en-US"/>
        </a:p>
      </dgm:t>
    </dgm:pt>
    <dgm:pt modelId="{E4B0BB5B-CC49-4359-8C9B-EE624EE3EA6F}" type="pres">
      <dgm:prSet presAssocID="{1CDCB24F-B591-4D0B-B48F-1E485BD7FFAF}" presName="sibTrans" presStyleCnt="0"/>
      <dgm:spPr/>
    </dgm:pt>
    <dgm:pt modelId="{56CCB945-0896-47F8-A143-756864661928}" type="pres">
      <dgm:prSet presAssocID="{AFF1F35F-7042-4D69-8F5F-B922DB0D8CB1}" presName="node" presStyleLbl="node1" presStyleIdx="7" presStyleCnt="9">
        <dgm:presLayoutVars>
          <dgm:bulletEnabled val="1"/>
        </dgm:presLayoutVars>
      </dgm:prSet>
      <dgm:spPr/>
      <dgm:t>
        <a:bodyPr/>
        <a:lstStyle/>
        <a:p>
          <a:endParaRPr lang="en-US"/>
        </a:p>
      </dgm:t>
    </dgm:pt>
    <dgm:pt modelId="{57201063-E5B3-428F-B117-A47D506BFF3B}" type="pres">
      <dgm:prSet presAssocID="{FEA5E793-C459-4CAC-A8B1-C2B4729EA6E8}" presName="sibTrans" presStyleCnt="0"/>
      <dgm:spPr/>
    </dgm:pt>
    <dgm:pt modelId="{2EE1BAB2-9D67-4765-8B06-57BB7DC9769A}" type="pres">
      <dgm:prSet presAssocID="{6800AE41-7C24-4216-AA9E-608DF1AFD0CA}" presName="node" presStyleLbl="node1" presStyleIdx="8" presStyleCnt="9">
        <dgm:presLayoutVars>
          <dgm:bulletEnabled val="1"/>
        </dgm:presLayoutVars>
      </dgm:prSet>
      <dgm:spPr/>
      <dgm:t>
        <a:bodyPr/>
        <a:lstStyle/>
        <a:p>
          <a:endParaRPr lang="en-US"/>
        </a:p>
      </dgm:t>
    </dgm:pt>
  </dgm:ptLst>
  <dgm:cxnLst>
    <dgm:cxn modelId="{95568F15-9C9E-4345-87DB-06673C5AC79B}" type="presOf" srcId="{9FF77EC0-23A3-4887-886B-4AD109B9D766}" destId="{09CE500A-E19A-40DA-8700-4F5602018CC8}" srcOrd="0" destOrd="0" presId="urn:microsoft.com/office/officeart/2005/8/layout/default"/>
    <dgm:cxn modelId="{350C50E8-D992-418E-9872-39AA7BB8E0CB}" srcId="{6AC4D46C-7920-4006-BFE1-F9F34C137B2F}" destId="{4F678F60-E4B4-47AF-A71E-E06EA6E99D6E}" srcOrd="4" destOrd="0" parTransId="{7E9E279A-6D12-4A99-9083-07ECC7C36248}" sibTransId="{8C4F4F53-5A69-42B3-9BE0-4F18DBB36A56}"/>
    <dgm:cxn modelId="{7631FD45-9E8C-4EDF-8125-5EAB9B0FF4C7}" type="presOf" srcId="{EB040F11-6624-470B-918C-2F1DD991D3B8}" destId="{F207BB59-74CB-49CE-A8BB-7AD7189DE9F2}" srcOrd="0" destOrd="0" presId="urn:microsoft.com/office/officeart/2005/8/layout/default"/>
    <dgm:cxn modelId="{1E154F07-7EC0-4E3A-88A5-BA7DC0713FD0}" type="presOf" srcId="{6800AE41-7C24-4216-AA9E-608DF1AFD0CA}" destId="{2EE1BAB2-9D67-4765-8B06-57BB7DC9769A}" srcOrd="0" destOrd="0" presId="urn:microsoft.com/office/officeart/2005/8/layout/default"/>
    <dgm:cxn modelId="{ECF9F5B2-D4AB-4C37-AB18-9DDE3CA91E60}" type="presOf" srcId="{597661E2-20E2-48CC-BD9D-7943D0467F46}" destId="{16AA607D-1136-44D5-9840-2D36BCC54DF4}" srcOrd="0" destOrd="0" presId="urn:microsoft.com/office/officeart/2005/8/layout/default"/>
    <dgm:cxn modelId="{5CF36338-EBD4-414C-9623-4BCD0302459A}" srcId="{6AC4D46C-7920-4006-BFE1-F9F34C137B2F}" destId="{9FF77EC0-23A3-4887-886B-4AD109B9D766}" srcOrd="1" destOrd="0" parTransId="{3CC48518-C2C7-496A-A2F6-60EDFB0C07D4}" sibTransId="{99C9929D-F6E3-48AE-BEE9-FC8D8D3A389C}"/>
    <dgm:cxn modelId="{9FE98F15-A72A-4201-B1D3-6B257E8038CA}" type="presOf" srcId="{147BB2F7-6203-4FA4-B0F9-830262792688}" destId="{4BB8688A-1205-437B-9AD6-F2999B7119D9}" srcOrd="0" destOrd="0" presId="urn:microsoft.com/office/officeart/2005/8/layout/default"/>
    <dgm:cxn modelId="{C6F5B671-FAC0-4E67-B8DA-A7C90B57A298}" type="presOf" srcId="{4B2A1A21-715F-4A54-AC69-D699B25E9415}" destId="{04A43F2F-4AB2-4BD3-B987-8D07AA30AA0A}" srcOrd="0" destOrd="0" presId="urn:microsoft.com/office/officeart/2005/8/layout/default"/>
    <dgm:cxn modelId="{3B73CBF4-D7C9-4CE6-A166-9789F8BF0C57}" srcId="{6AC4D46C-7920-4006-BFE1-F9F34C137B2F}" destId="{6800AE41-7C24-4216-AA9E-608DF1AFD0CA}" srcOrd="8" destOrd="0" parTransId="{EC2361FE-A867-4E08-A142-17D4C396504C}" sibTransId="{9D2D9387-1526-409E-BCFD-4F3D8A2C20D2}"/>
    <dgm:cxn modelId="{80DA0F7C-922B-4E78-A909-1DC3FB30DE16}" type="presOf" srcId="{318A085F-E4B3-4757-910D-1E4F4B0FBB33}" destId="{D47D91F9-E916-437C-8F51-C4AA4F2B407F}" srcOrd="0" destOrd="0" presId="urn:microsoft.com/office/officeart/2005/8/layout/default"/>
    <dgm:cxn modelId="{8F421F5E-EA17-4233-B977-6C4B4C290670}" type="presOf" srcId="{4F678F60-E4B4-47AF-A71E-E06EA6E99D6E}" destId="{922DAF4B-38F3-4469-9522-DD3B96331A54}" srcOrd="0" destOrd="0" presId="urn:microsoft.com/office/officeart/2005/8/layout/default"/>
    <dgm:cxn modelId="{31C8BB1D-E46F-4617-A056-E71A8079644F}" srcId="{6AC4D46C-7920-4006-BFE1-F9F34C137B2F}" destId="{AFF1F35F-7042-4D69-8F5F-B922DB0D8CB1}" srcOrd="7" destOrd="0" parTransId="{903B4826-240D-43F2-A43A-375DECC3ECBE}" sibTransId="{FEA5E793-C459-4CAC-A8B1-C2B4729EA6E8}"/>
    <dgm:cxn modelId="{5564BEA7-1C77-4F05-A8DC-9ED9C4D88EFB}" type="presOf" srcId="{6AC4D46C-7920-4006-BFE1-F9F34C137B2F}" destId="{CC18AA31-162E-4E77-83ED-AD02BB13EDCE}" srcOrd="0" destOrd="0" presId="urn:microsoft.com/office/officeart/2005/8/layout/default"/>
    <dgm:cxn modelId="{C2349E87-32B7-404F-B82F-20E39F1CB081}" srcId="{6AC4D46C-7920-4006-BFE1-F9F34C137B2F}" destId="{147BB2F7-6203-4FA4-B0F9-830262792688}" srcOrd="3" destOrd="0" parTransId="{2CEC71F2-51D5-4031-93A4-281ACE01FC4E}" sibTransId="{EB097679-0A29-4A64-85FC-4C73B1D1A783}"/>
    <dgm:cxn modelId="{944A6238-8DFB-4D95-8AD8-6901BD1E39BD}" type="presOf" srcId="{AFF1F35F-7042-4D69-8F5F-B922DB0D8CB1}" destId="{56CCB945-0896-47F8-A143-756864661928}" srcOrd="0" destOrd="0" presId="urn:microsoft.com/office/officeart/2005/8/layout/default"/>
    <dgm:cxn modelId="{D000A423-D779-4202-910E-FF4C9A7FE285}" srcId="{6AC4D46C-7920-4006-BFE1-F9F34C137B2F}" destId="{EB040F11-6624-470B-918C-2F1DD991D3B8}" srcOrd="5" destOrd="0" parTransId="{E2900E91-F564-4BBC-AD86-D4F01271319C}" sibTransId="{D434D6A8-31D9-49F6-A40F-A8CA1DBFD002}"/>
    <dgm:cxn modelId="{D8B5A121-E3CD-4FCA-807D-B4EC3C2230D1}" srcId="{6AC4D46C-7920-4006-BFE1-F9F34C137B2F}" destId="{4B2A1A21-715F-4A54-AC69-D699B25E9415}" srcOrd="2" destOrd="0" parTransId="{E5146926-489A-44FD-9493-8D01D3495DE3}" sibTransId="{272DBADA-B92B-494A-8DDE-5F6489955F99}"/>
    <dgm:cxn modelId="{82253445-BF12-4BB0-80C0-479070A520D1}" srcId="{6AC4D46C-7920-4006-BFE1-F9F34C137B2F}" destId="{318A085F-E4B3-4757-910D-1E4F4B0FBB33}" srcOrd="6" destOrd="0" parTransId="{1E768F8A-CE9C-42FE-A7F3-57296D92A8FD}" sibTransId="{1CDCB24F-B591-4D0B-B48F-1E485BD7FFAF}"/>
    <dgm:cxn modelId="{A36843B5-2618-482A-948F-4E9E86466A43}" srcId="{6AC4D46C-7920-4006-BFE1-F9F34C137B2F}" destId="{597661E2-20E2-48CC-BD9D-7943D0467F46}" srcOrd="0" destOrd="0" parTransId="{61E7CA8E-DE39-4427-9823-7C55FCF69EFB}" sibTransId="{AB8BB266-31E3-448A-9D75-8BD5357303D0}"/>
    <dgm:cxn modelId="{322C6D51-1102-44AB-8246-1ACC00E02FFD}" type="presParOf" srcId="{CC18AA31-162E-4E77-83ED-AD02BB13EDCE}" destId="{16AA607D-1136-44D5-9840-2D36BCC54DF4}" srcOrd="0" destOrd="0" presId="urn:microsoft.com/office/officeart/2005/8/layout/default"/>
    <dgm:cxn modelId="{3966F391-0B41-4228-98A7-8F20B76595AD}" type="presParOf" srcId="{CC18AA31-162E-4E77-83ED-AD02BB13EDCE}" destId="{FF33B777-2654-49B8-8BAD-1CECF4A422CD}" srcOrd="1" destOrd="0" presId="urn:microsoft.com/office/officeart/2005/8/layout/default"/>
    <dgm:cxn modelId="{9458801C-F9CB-4DC9-AF83-6BE9C03655A3}" type="presParOf" srcId="{CC18AA31-162E-4E77-83ED-AD02BB13EDCE}" destId="{09CE500A-E19A-40DA-8700-4F5602018CC8}" srcOrd="2" destOrd="0" presId="urn:microsoft.com/office/officeart/2005/8/layout/default"/>
    <dgm:cxn modelId="{FDEC2E72-967B-43C7-8B1D-CC192C824DE2}" type="presParOf" srcId="{CC18AA31-162E-4E77-83ED-AD02BB13EDCE}" destId="{D7338B44-88BB-404E-8223-583F3A460E03}" srcOrd="3" destOrd="0" presId="urn:microsoft.com/office/officeart/2005/8/layout/default"/>
    <dgm:cxn modelId="{B9A3D714-791C-4C27-9331-9816E09D6A8C}" type="presParOf" srcId="{CC18AA31-162E-4E77-83ED-AD02BB13EDCE}" destId="{04A43F2F-4AB2-4BD3-B987-8D07AA30AA0A}" srcOrd="4" destOrd="0" presId="urn:microsoft.com/office/officeart/2005/8/layout/default"/>
    <dgm:cxn modelId="{5802BCBB-AFF2-4F94-8119-433A9BAE27D9}" type="presParOf" srcId="{CC18AA31-162E-4E77-83ED-AD02BB13EDCE}" destId="{1C375AD2-BDD8-442C-B875-74E59431CE5D}" srcOrd="5" destOrd="0" presId="urn:microsoft.com/office/officeart/2005/8/layout/default"/>
    <dgm:cxn modelId="{6E9FA5F8-728A-4E2A-8282-FFDFE05BFD92}" type="presParOf" srcId="{CC18AA31-162E-4E77-83ED-AD02BB13EDCE}" destId="{4BB8688A-1205-437B-9AD6-F2999B7119D9}" srcOrd="6" destOrd="0" presId="urn:microsoft.com/office/officeart/2005/8/layout/default"/>
    <dgm:cxn modelId="{8FA75104-C47F-4718-88ED-4605F2DAF262}" type="presParOf" srcId="{CC18AA31-162E-4E77-83ED-AD02BB13EDCE}" destId="{959A52A4-8BCF-427F-8198-E73E65291D8F}" srcOrd="7" destOrd="0" presId="urn:microsoft.com/office/officeart/2005/8/layout/default"/>
    <dgm:cxn modelId="{16376F8D-79A0-4D17-9FFE-CF467EEAA31F}" type="presParOf" srcId="{CC18AA31-162E-4E77-83ED-AD02BB13EDCE}" destId="{922DAF4B-38F3-4469-9522-DD3B96331A54}" srcOrd="8" destOrd="0" presId="urn:microsoft.com/office/officeart/2005/8/layout/default"/>
    <dgm:cxn modelId="{2C604D59-FD25-4E21-9CF8-10B29B7C4FEC}" type="presParOf" srcId="{CC18AA31-162E-4E77-83ED-AD02BB13EDCE}" destId="{5CC0CB45-D9EB-4317-984D-CA562CA44436}" srcOrd="9" destOrd="0" presId="urn:microsoft.com/office/officeart/2005/8/layout/default"/>
    <dgm:cxn modelId="{C1CE8640-042C-4720-AD93-EB587CD5B5DF}" type="presParOf" srcId="{CC18AA31-162E-4E77-83ED-AD02BB13EDCE}" destId="{F207BB59-74CB-49CE-A8BB-7AD7189DE9F2}" srcOrd="10" destOrd="0" presId="urn:microsoft.com/office/officeart/2005/8/layout/default"/>
    <dgm:cxn modelId="{40CA82D1-CC9A-46C6-9FFA-C0F87662AB8D}" type="presParOf" srcId="{CC18AA31-162E-4E77-83ED-AD02BB13EDCE}" destId="{273B0AE4-E533-445F-9C76-B1C4BFF1CB6C}" srcOrd="11" destOrd="0" presId="urn:microsoft.com/office/officeart/2005/8/layout/default"/>
    <dgm:cxn modelId="{40EB3944-D7D9-43BB-81F7-61EC602DFA32}" type="presParOf" srcId="{CC18AA31-162E-4E77-83ED-AD02BB13EDCE}" destId="{D47D91F9-E916-437C-8F51-C4AA4F2B407F}" srcOrd="12" destOrd="0" presId="urn:microsoft.com/office/officeart/2005/8/layout/default"/>
    <dgm:cxn modelId="{436253E4-8DA3-4D7F-B7F2-17D5520CC282}" type="presParOf" srcId="{CC18AA31-162E-4E77-83ED-AD02BB13EDCE}" destId="{E4B0BB5B-CC49-4359-8C9B-EE624EE3EA6F}" srcOrd="13" destOrd="0" presId="urn:microsoft.com/office/officeart/2005/8/layout/default"/>
    <dgm:cxn modelId="{0CC5EC3A-EF9C-448C-8731-F77D72B4F106}" type="presParOf" srcId="{CC18AA31-162E-4E77-83ED-AD02BB13EDCE}" destId="{56CCB945-0896-47F8-A143-756864661928}" srcOrd="14" destOrd="0" presId="urn:microsoft.com/office/officeart/2005/8/layout/default"/>
    <dgm:cxn modelId="{E5FECE9E-4EAD-44F5-80F1-CDAAFBCF0525}" type="presParOf" srcId="{CC18AA31-162E-4E77-83ED-AD02BB13EDCE}" destId="{57201063-E5B3-428F-B117-A47D506BFF3B}" srcOrd="15" destOrd="0" presId="urn:microsoft.com/office/officeart/2005/8/layout/default"/>
    <dgm:cxn modelId="{0CFE25E0-EA6A-41B0-B9FD-B30D0E3DEF87}" type="presParOf" srcId="{CC18AA31-162E-4E77-83ED-AD02BB13EDCE}" destId="{2EE1BAB2-9D67-4765-8B06-57BB7DC9769A}" srcOrd="1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69F480-4D24-4669-A14F-05D4EA5482D2}">
      <dsp:nvSpPr>
        <dsp:cNvPr id="0" name=""/>
        <dsp:cNvSpPr/>
      </dsp:nvSpPr>
      <dsp:spPr>
        <a:xfrm>
          <a:off x="0" y="531"/>
          <a:ext cx="78867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B7B0A4F-6861-4933-9303-1FD7DE82234D}">
      <dsp:nvSpPr>
        <dsp:cNvPr id="0" name=""/>
        <dsp:cNvSpPr/>
      </dsp:nvSpPr>
      <dsp:spPr>
        <a:xfrm>
          <a:off x="375988" y="280191"/>
          <a:ext cx="683614" cy="683614"/>
        </a:xfrm>
        <a:prstGeom prst="rect">
          <a:avLst/>
        </a:prstGeom>
        <a:blipFill>
          <a:blip xmlns:r="http://schemas.openxmlformats.org/officeDocument/2006/relationships" r:embed="rId1">
            <a:extLst>
              <a:ext uri="{96DAC541-7B7A-43D3-8B79-37D633B846F1}">
                <asvg:svgBlip xmlns:asvg="http://schemas.microsoft.com/office/drawing/2016/SVG/main" xmlns="" r:embed="rId3"/>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09D9AF4-DAB4-4B07-8965-74C7B9D93A7E}">
      <dsp:nvSpPr>
        <dsp:cNvPr id="0" name=""/>
        <dsp:cNvSpPr/>
      </dsp:nvSpPr>
      <dsp:spPr>
        <a:xfrm>
          <a:off x="1435590" y="531"/>
          <a:ext cx="64511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lvl="0" algn="l" defTabSz="1022350">
            <a:lnSpc>
              <a:spcPct val="90000"/>
            </a:lnSpc>
            <a:spcBef>
              <a:spcPct val="0"/>
            </a:spcBef>
            <a:spcAft>
              <a:spcPct val="35000"/>
            </a:spcAft>
          </a:pPr>
          <a:r>
            <a:rPr lang="en-GB" sz="2300" kern="1200"/>
            <a:t>If you live in Buckinghamshire, visit </a:t>
          </a:r>
          <a:r>
            <a:rPr lang="en-GB" sz="2300" u="sng" kern="1200">
              <a:hlinkClick xmlns:r="http://schemas.openxmlformats.org/officeDocument/2006/relationships" r:id="rId4"/>
            </a:rPr>
            <a:t>www.buckinghamshire.gov.uk/admissions</a:t>
          </a:r>
          <a:r>
            <a:rPr lang="en-GB" sz="2300" u="sng" kern="1200"/>
            <a:t> </a:t>
          </a:r>
          <a:r>
            <a:rPr lang="en-GB" sz="2300" kern="1200"/>
            <a:t>between 10 September and 31 October 2025</a:t>
          </a:r>
          <a:endParaRPr lang="en-US" sz="2300" kern="1200"/>
        </a:p>
      </dsp:txBody>
      <dsp:txXfrm>
        <a:off x="1435590" y="531"/>
        <a:ext cx="6451109" cy="1242935"/>
      </dsp:txXfrm>
    </dsp:sp>
    <dsp:sp modelId="{A9BFCCB2-DAA1-41A8-95A4-A3978F3BA4BE}">
      <dsp:nvSpPr>
        <dsp:cNvPr id="0" name=""/>
        <dsp:cNvSpPr/>
      </dsp:nvSpPr>
      <dsp:spPr>
        <a:xfrm>
          <a:off x="0" y="1554201"/>
          <a:ext cx="78867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728BE69-B927-4BD0-B5EB-6165B8B6F69E}">
      <dsp:nvSpPr>
        <dsp:cNvPr id="0" name=""/>
        <dsp:cNvSpPr/>
      </dsp:nvSpPr>
      <dsp:spPr>
        <a:xfrm>
          <a:off x="375988" y="1833861"/>
          <a:ext cx="683614" cy="683614"/>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FA0BD1A-B3B4-4AA7-A891-386E22D19AA8}">
      <dsp:nvSpPr>
        <dsp:cNvPr id="0" name=""/>
        <dsp:cNvSpPr/>
      </dsp:nvSpPr>
      <dsp:spPr>
        <a:xfrm>
          <a:off x="1435590" y="1554201"/>
          <a:ext cx="64511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lvl="0" algn="l" defTabSz="1022350">
            <a:lnSpc>
              <a:spcPct val="90000"/>
            </a:lnSpc>
            <a:spcBef>
              <a:spcPct val="0"/>
            </a:spcBef>
            <a:spcAft>
              <a:spcPct val="35000"/>
            </a:spcAft>
          </a:pPr>
          <a:r>
            <a:rPr lang="en-GB" sz="2300" kern="1200" dirty="0"/>
            <a:t>If you live elsewhere apply via your own LA’s website</a:t>
          </a:r>
          <a:endParaRPr lang="en-US" sz="2300" kern="1200" dirty="0"/>
        </a:p>
      </dsp:txBody>
      <dsp:txXfrm>
        <a:off x="1435590" y="1554201"/>
        <a:ext cx="6451109" cy="1242935"/>
      </dsp:txXfrm>
    </dsp:sp>
    <dsp:sp modelId="{3FF36C54-54E4-4591-BD01-50976EC38708}">
      <dsp:nvSpPr>
        <dsp:cNvPr id="0" name=""/>
        <dsp:cNvSpPr/>
      </dsp:nvSpPr>
      <dsp:spPr>
        <a:xfrm>
          <a:off x="0" y="3107870"/>
          <a:ext cx="78867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6801E8B-DBF5-45FC-BBA0-75DF0447D75B}">
      <dsp:nvSpPr>
        <dsp:cNvPr id="0" name=""/>
        <dsp:cNvSpPr/>
      </dsp:nvSpPr>
      <dsp:spPr>
        <a:xfrm>
          <a:off x="375988" y="3387531"/>
          <a:ext cx="683614" cy="683614"/>
        </a:xfrm>
        <a:prstGeom prst="rect">
          <a:avLst/>
        </a:prstGeom>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39FC383-D28F-4914-8EAB-CCDDBDF6BBED}">
      <dsp:nvSpPr>
        <dsp:cNvPr id="0" name=""/>
        <dsp:cNvSpPr/>
      </dsp:nvSpPr>
      <dsp:spPr>
        <a:xfrm>
          <a:off x="1435590" y="3107870"/>
          <a:ext cx="64511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lvl="0" algn="l" defTabSz="1022350">
            <a:lnSpc>
              <a:spcPct val="90000"/>
            </a:lnSpc>
            <a:spcBef>
              <a:spcPct val="0"/>
            </a:spcBef>
            <a:spcAft>
              <a:spcPct val="35000"/>
            </a:spcAft>
          </a:pPr>
          <a:r>
            <a:rPr lang="en-GB" sz="2300" kern="1200"/>
            <a:t>All you need is an email address</a:t>
          </a:r>
          <a:endParaRPr lang="en-US" sz="2300" kern="1200"/>
        </a:p>
      </dsp:txBody>
      <dsp:txXfrm>
        <a:off x="1435590" y="3107870"/>
        <a:ext cx="6451109" cy="12429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C6C66E-3026-4F3F-BA46-E6A5C84A9AE9}">
      <dsp:nvSpPr>
        <dsp:cNvPr id="0" name=""/>
        <dsp:cNvSpPr/>
      </dsp:nvSpPr>
      <dsp:spPr>
        <a:xfrm>
          <a:off x="2280144" y="1185451"/>
          <a:ext cx="492856" cy="91440"/>
        </a:xfrm>
        <a:custGeom>
          <a:avLst/>
          <a:gdLst/>
          <a:ahLst/>
          <a:cxnLst/>
          <a:rect l="0" t="0" r="0" b="0"/>
          <a:pathLst>
            <a:path>
              <a:moveTo>
                <a:pt x="0" y="45720"/>
              </a:moveTo>
              <a:lnTo>
                <a:pt x="492856" y="4572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513486" y="1228553"/>
        <a:ext cx="26172" cy="5234"/>
      </dsp:txXfrm>
    </dsp:sp>
    <dsp:sp modelId="{E73454C3-D32E-418A-AC9D-4A4FD216E60B}">
      <dsp:nvSpPr>
        <dsp:cNvPr id="0" name=""/>
        <dsp:cNvSpPr/>
      </dsp:nvSpPr>
      <dsp:spPr>
        <a:xfrm>
          <a:off x="6045" y="548401"/>
          <a:ext cx="2275898" cy="1365538"/>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lvl="0" algn="ctr" defTabSz="844550">
            <a:lnSpc>
              <a:spcPct val="90000"/>
            </a:lnSpc>
            <a:spcBef>
              <a:spcPct val="0"/>
            </a:spcBef>
            <a:spcAft>
              <a:spcPct val="35000"/>
            </a:spcAft>
          </a:pPr>
          <a:r>
            <a:rPr lang="en-GB" sz="1900" kern="1200"/>
            <a:t>You can apply on your phone, iPad or laptop</a:t>
          </a:r>
          <a:endParaRPr lang="en-US" sz="1900" kern="1200"/>
        </a:p>
      </dsp:txBody>
      <dsp:txXfrm>
        <a:off x="6045" y="548401"/>
        <a:ext cx="2275898" cy="1365538"/>
      </dsp:txXfrm>
    </dsp:sp>
    <dsp:sp modelId="{467E6F13-5BE6-40AA-8D2F-4DD725989712}">
      <dsp:nvSpPr>
        <dsp:cNvPr id="0" name=""/>
        <dsp:cNvSpPr/>
      </dsp:nvSpPr>
      <dsp:spPr>
        <a:xfrm>
          <a:off x="5079499" y="1185451"/>
          <a:ext cx="492856" cy="91440"/>
        </a:xfrm>
        <a:custGeom>
          <a:avLst/>
          <a:gdLst/>
          <a:ahLst/>
          <a:cxnLst/>
          <a:rect l="0" t="0" r="0" b="0"/>
          <a:pathLst>
            <a:path>
              <a:moveTo>
                <a:pt x="0" y="45720"/>
              </a:moveTo>
              <a:lnTo>
                <a:pt x="492856" y="4572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312841" y="1228553"/>
        <a:ext cx="26172" cy="5234"/>
      </dsp:txXfrm>
    </dsp:sp>
    <dsp:sp modelId="{024B95E9-8D98-4DAE-A045-20D8FEB0F788}">
      <dsp:nvSpPr>
        <dsp:cNvPr id="0" name=""/>
        <dsp:cNvSpPr/>
      </dsp:nvSpPr>
      <dsp:spPr>
        <a:xfrm>
          <a:off x="2805400" y="548401"/>
          <a:ext cx="2275898" cy="1365538"/>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lvl="0" algn="ctr" defTabSz="844550">
            <a:lnSpc>
              <a:spcPct val="90000"/>
            </a:lnSpc>
            <a:spcBef>
              <a:spcPct val="0"/>
            </a:spcBef>
            <a:spcAft>
              <a:spcPct val="35000"/>
            </a:spcAft>
          </a:pPr>
          <a:r>
            <a:rPr lang="en-GB" sz="1900" kern="1200" dirty="0"/>
            <a:t>Make a note of which email account and password you have used!</a:t>
          </a:r>
          <a:endParaRPr lang="en-US" sz="1900" kern="1200" dirty="0"/>
        </a:p>
      </dsp:txBody>
      <dsp:txXfrm>
        <a:off x="2805400" y="548401"/>
        <a:ext cx="2275898" cy="1365538"/>
      </dsp:txXfrm>
    </dsp:sp>
    <dsp:sp modelId="{D7825FB6-B711-4980-834E-5A611B765B56}">
      <dsp:nvSpPr>
        <dsp:cNvPr id="0" name=""/>
        <dsp:cNvSpPr/>
      </dsp:nvSpPr>
      <dsp:spPr>
        <a:xfrm>
          <a:off x="1143995" y="1912140"/>
          <a:ext cx="5598709" cy="492856"/>
        </a:xfrm>
        <a:custGeom>
          <a:avLst/>
          <a:gdLst/>
          <a:ahLst/>
          <a:cxnLst/>
          <a:rect l="0" t="0" r="0" b="0"/>
          <a:pathLst>
            <a:path>
              <a:moveTo>
                <a:pt x="5598709" y="0"/>
              </a:moveTo>
              <a:lnTo>
                <a:pt x="5598709" y="263528"/>
              </a:lnTo>
              <a:lnTo>
                <a:pt x="0" y="263528"/>
              </a:lnTo>
              <a:lnTo>
                <a:pt x="0" y="492856"/>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802771" y="2155951"/>
        <a:ext cx="281156" cy="5234"/>
      </dsp:txXfrm>
    </dsp:sp>
    <dsp:sp modelId="{A9E0D660-575B-4F45-94DA-70D3E491F994}">
      <dsp:nvSpPr>
        <dsp:cNvPr id="0" name=""/>
        <dsp:cNvSpPr/>
      </dsp:nvSpPr>
      <dsp:spPr>
        <a:xfrm>
          <a:off x="5604755" y="548401"/>
          <a:ext cx="2275898" cy="1365538"/>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lvl="0" algn="ctr" defTabSz="844550">
            <a:lnSpc>
              <a:spcPct val="90000"/>
            </a:lnSpc>
            <a:spcBef>
              <a:spcPct val="0"/>
            </a:spcBef>
            <a:spcAft>
              <a:spcPct val="35000"/>
            </a:spcAft>
          </a:pPr>
          <a:r>
            <a:rPr lang="en-GB" sz="1900" kern="1200"/>
            <a:t>Use an email address that you know you can access even if not in work</a:t>
          </a:r>
          <a:endParaRPr lang="en-US" sz="1900" kern="1200"/>
        </a:p>
      </dsp:txBody>
      <dsp:txXfrm>
        <a:off x="5604755" y="548401"/>
        <a:ext cx="2275898" cy="1365538"/>
      </dsp:txXfrm>
    </dsp:sp>
    <dsp:sp modelId="{724C1B81-045B-446B-9ED8-AFDAF274BFDC}">
      <dsp:nvSpPr>
        <dsp:cNvPr id="0" name=""/>
        <dsp:cNvSpPr/>
      </dsp:nvSpPr>
      <dsp:spPr>
        <a:xfrm>
          <a:off x="2280144" y="3074446"/>
          <a:ext cx="492856" cy="91440"/>
        </a:xfrm>
        <a:custGeom>
          <a:avLst/>
          <a:gdLst/>
          <a:ahLst/>
          <a:cxnLst/>
          <a:rect l="0" t="0" r="0" b="0"/>
          <a:pathLst>
            <a:path>
              <a:moveTo>
                <a:pt x="0" y="45720"/>
              </a:moveTo>
              <a:lnTo>
                <a:pt x="492856" y="4572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513486" y="3117549"/>
        <a:ext cx="26172" cy="5234"/>
      </dsp:txXfrm>
    </dsp:sp>
    <dsp:sp modelId="{F8BD000C-9DFE-4C12-BEF7-F4054664C1DC}">
      <dsp:nvSpPr>
        <dsp:cNvPr id="0" name=""/>
        <dsp:cNvSpPr/>
      </dsp:nvSpPr>
      <dsp:spPr>
        <a:xfrm>
          <a:off x="6045" y="2437397"/>
          <a:ext cx="2275898" cy="1365538"/>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lvl="0" algn="ctr" defTabSz="844550">
            <a:lnSpc>
              <a:spcPct val="90000"/>
            </a:lnSpc>
            <a:spcBef>
              <a:spcPct val="0"/>
            </a:spcBef>
            <a:spcAft>
              <a:spcPct val="35000"/>
            </a:spcAft>
          </a:pPr>
          <a:r>
            <a:rPr lang="en-GB" sz="1900" kern="1200"/>
            <a:t>You will be reminded if an application has not been submitted</a:t>
          </a:r>
          <a:endParaRPr lang="en-US" sz="1900" kern="1200"/>
        </a:p>
      </dsp:txBody>
      <dsp:txXfrm>
        <a:off x="6045" y="2437397"/>
        <a:ext cx="2275898" cy="1365538"/>
      </dsp:txXfrm>
    </dsp:sp>
    <dsp:sp modelId="{885F0E41-601B-488B-A1F2-FE1D47E84EB6}">
      <dsp:nvSpPr>
        <dsp:cNvPr id="0" name=""/>
        <dsp:cNvSpPr/>
      </dsp:nvSpPr>
      <dsp:spPr>
        <a:xfrm>
          <a:off x="5079499" y="3074446"/>
          <a:ext cx="492856" cy="91440"/>
        </a:xfrm>
        <a:custGeom>
          <a:avLst/>
          <a:gdLst/>
          <a:ahLst/>
          <a:cxnLst/>
          <a:rect l="0" t="0" r="0" b="0"/>
          <a:pathLst>
            <a:path>
              <a:moveTo>
                <a:pt x="0" y="45720"/>
              </a:moveTo>
              <a:lnTo>
                <a:pt x="492856" y="4572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312841" y="3117549"/>
        <a:ext cx="26172" cy="5234"/>
      </dsp:txXfrm>
    </dsp:sp>
    <dsp:sp modelId="{4430D07A-4323-47FB-9A93-9C21A19F1140}">
      <dsp:nvSpPr>
        <dsp:cNvPr id="0" name=""/>
        <dsp:cNvSpPr/>
      </dsp:nvSpPr>
      <dsp:spPr>
        <a:xfrm>
          <a:off x="2805400" y="2437397"/>
          <a:ext cx="2275898" cy="1365538"/>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lvl="0" algn="ctr" defTabSz="844550">
            <a:lnSpc>
              <a:spcPct val="90000"/>
            </a:lnSpc>
            <a:spcBef>
              <a:spcPct val="0"/>
            </a:spcBef>
            <a:spcAft>
              <a:spcPct val="35000"/>
            </a:spcAft>
          </a:pPr>
          <a:r>
            <a:rPr lang="en-GB" sz="1900" kern="1200"/>
            <a:t>You can accept the place online</a:t>
          </a:r>
          <a:endParaRPr lang="en-US" sz="1900" kern="1200"/>
        </a:p>
      </dsp:txBody>
      <dsp:txXfrm>
        <a:off x="2805400" y="2437397"/>
        <a:ext cx="2275898" cy="1365538"/>
      </dsp:txXfrm>
    </dsp:sp>
    <dsp:sp modelId="{11D938E3-05AB-4B6E-B3F3-731F66356398}">
      <dsp:nvSpPr>
        <dsp:cNvPr id="0" name=""/>
        <dsp:cNvSpPr/>
      </dsp:nvSpPr>
      <dsp:spPr>
        <a:xfrm>
          <a:off x="5604755" y="2437397"/>
          <a:ext cx="2275898" cy="1365538"/>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lvl="0" algn="ctr" defTabSz="844550">
            <a:lnSpc>
              <a:spcPct val="90000"/>
            </a:lnSpc>
            <a:spcBef>
              <a:spcPct val="0"/>
            </a:spcBef>
            <a:spcAft>
              <a:spcPct val="35000"/>
            </a:spcAft>
          </a:pPr>
          <a:r>
            <a:rPr lang="en-GB" sz="1900" kern="1200"/>
            <a:t>You will see the outcome of all school preferences</a:t>
          </a:r>
          <a:endParaRPr lang="en-US" sz="1900" kern="1200"/>
        </a:p>
      </dsp:txBody>
      <dsp:txXfrm>
        <a:off x="5604755" y="2437397"/>
        <a:ext cx="2275898" cy="136553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B947D6-F080-49D7-A3B7-0CE0D131AF9B}">
      <dsp:nvSpPr>
        <dsp:cNvPr id="0" name=""/>
        <dsp:cNvSpPr/>
      </dsp:nvSpPr>
      <dsp:spPr>
        <a:xfrm>
          <a:off x="0" y="0"/>
          <a:ext cx="7886700" cy="59979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AFBA96F-5860-40A4-9A36-0BC42977D160}">
      <dsp:nvSpPr>
        <dsp:cNvPr id="0" name=""/>
        <dsp:cNvSpPr/>
      </dsp:nvSpPr>
      <dsp:spPr>
        <a:xfrm>
          <a:off x="181438" y="136361"/>
          <a:ext cx="329887" cy="329887"/>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F03DCB9-DB58-4EFD-9A8E-2A739C8BAEC5}">
      <dsp:nvSpPr>
        <dsp:cNvPr id="0" name=""/>
        <dsp:cNvSpPr/>
      </dsp:nvSpPr>
      <dsp:spPr>
        <a:xfrm>
          <a:off x="692764" y="1407"/>
          <a:ext cx="7193935" cy="599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478" tIns="63478" rIns="63478" bIns="63478" numCol="1" spcCol="1270" anchor="ctr" anchorCtr="0">
          <a:noAutofit/>
        </a:bodyPr>
        <a:lstStyle/>
        <a:p>
          <a:pPr lvl="0" algn="l" defTabSz="711200">
            <a:lnSpc>
              <a:spcPct val="90000"/>
            </a:lnSpc>
            <a:spcBef>
              <a:spcPct val="0"/>
            </a:spcBef>
            <a:spcAft>
              <a:spcPct val="35000"/>
            </a:spcAft>
          </a:pPr>
          <a:r>
            <a:rPr lang="en-GB" sz="1600" kern="1200" dirty="0"/>
            <a:t>When you apply online you can list up to 6 schools:</a:t>
          </a:r>
          <a:endParaRPr lang="en-US" sz="1600" kern="1200" dirty="0"/>
        </a:p>
      </dsp:txBody>
      <dsp:txXfrm>
        <a:off x="692764" y="1407"/>
        <a:ext cx="7193935" cy="599796"/>
      </dsp:txXfrm>
    </dsp:sp>
    <dsp:sp modelId="{B40BE1F4-A6AF-4ABA-96DE-01E215C36024}">
      <dsp:nvSpPr>
        <dsp:cNvPr id="0" name=""/>
        <dsp:cNvSpPr/>
      </dsp:nvSpPr>
      <dsp:spPr>
        <a:xfrm>
          <a:off x="0" y="751152"/>
          <a:ext cx="7886700" cy="59979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ED5F0F7-107E-4589-9BFF-8D5444A3CCB8}">
      <dsp:nvSpPr>
        <dsp:cNvPr id="0" name=""/>
        <dsp:cNvSpPr/>
      </dsp:nvSpPr>
      <dsp:spPr>
        <a:xfrm>
          <a:off x="181438" y="886107"/>
          <a:ext cx="329887" cy="329887"/>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794158B-B354-4FF9-A4B4-55F4B1C9744A}">
      <dsp:nvSpPr>
        <dsp:cNvPr id="0" name=""/>
        <dsp:cNvSpPr/>
      </dsp:nvSpPr>
      <dsp:spPr>
        <a:xfrm>
          <a:off x="692764" y="751152"/>
          <a:ext cx="7193935" cy="599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478" tIns="63478" rIns="63478" bIns="63478" numCol="1" spcCol="1270" anchor="ctr" anchorCtr="0">
          <a:noAutofit/>
        </a:bodyPr>
        <a:lstStyle/>
        <a:p>
          <a:pPr lvl="0" algn="l" defTabSz="711200">
            <a:lnSpc>
              <a:spcPct val="90000"/>
            </a:lnSpc>
            <a:spcBef>
              <a:spcPct val="0"/>
            </a:spcBef>
            <a:spcAft>
              <a:spcPct val="35000"/>
            </a:spcAft>
          </a:pPr>
          <a:r>
            <a:rPr lang="en-GB" sz="1600" kern="1200" dirty="0"/>
            <a:t>You can give reasons for your preference</a:t>
          </a:r>
          <a:endParaRPr lang="en-US" sz="1600" kern="1200" dirty="0"/>
        </a:p>
      </dsp:txBody>
      <dsp:txXfrm>
        <a:off x="692764" y="751152"/>
        <a:ext cx="7193935" cy="599796"/>
      </dsp:txXfrm>
    </dsp:sp>
    <dsp:sp modelId="{5398EC32-FDC2-46B0-B34F-0E95ACE1A373}">
      <dsp:nvSpPr>
        <dsp:cNvPr id="0" name=""/>
        <dsp:cNvSpPr/>
      </dsp:nvSpPr>
      <dsp:spPr>
        <a:xfrm>
          <a:off x="0" y="1500898"/>
          <a:ext cx="7886700" cy="59979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70EAE68-66C0-4AF8-8A78-4B7A941C933F}">
      <dsp:nvSpPr>
        <dsp:cNvPr id="0" name=""/>
        <dsp:cNvSpPr/>
      </dsp:nvSpPr>
      <dsp:spPr>
        <a:xfrm>
          <a:off x="181438" y="1635852"/>
          <a:ext cx="329887" cy="329887"/>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3C4B78E-2F23-469F-B9E8-165504DE71FD}">
      <dsp:nvSpPr>
        <dsp:cNvPr id="0" name=""/>
        <dsp:cNvSpPr/>
      </dsp:nvSpPr>
      <dsp:spPr>
        <a:xfrm>
          <a:off x="692764" y="1500898"/>
          <a:ext cx="7193935" cy="599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478" tIns="63478" rIns="63478" bIns="63478" numCol="1" spcCol="1270" anchor="ctr" anchorCtr="0">
          <a:noAutofit/>
        </a:bodyPr>
        <a:lstStyle/>
        <a:p>
          <a:pPr lvl="0" algn="l" defTabSz="711200">
            <a:lnSpc>
              <a:spcPct val="90000"/>
            </a:lnSpc>
            <a:spcBef>
              <a:spcPct val="0"/>
            </a:spcBef>
            <a:spcAft>
              <a:spcPct val="35000"/>
            </a:spcAft>
          </a:pPr>
          <a:r>
            <a:rPr lang="en-GB" sz="1600" kern="1200" dirty="0"/>
            <a:t>You can include grammar, upper, all-ability and out of county schools</a:t>
          </a:r>
          <a:endParaRPr lang="en-US" sz="1600" kern="1200" dirty="0"/>
        </a:p>
      </dsp:txBody>
      <dsp:txXfrm>
        <a:off x="692764" y="1500898"/>
        <a:ext cx="7193935" cy="599796"/>
      </dsp:txXfrm>
    </dsp:sp>
    <dsp:sp modelId="{3EBA3789-5024-45D7-BF02-C2EF7EE72F8E}">
      <dsp:nvSpPr>
        <dsp:cNvPr id="0" name=""/>
        <dsp:cNvSpPr/>
      </dsp:nvSpPr>
      <dsp:spPr>
        <a:xfrm>
          <a:off x="0" y="2250643"/>
          <a:ext cx="7886700" cy="59979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8E0D82D-73E7-48B9-8AF2-159A5861336B}">
      <dsp:nvSpPr>
        <dsp:cNvPr id="0" name=""/>
        <dsp:cNvSpPr/>
      </dsp:nvSpPr>
      <dsp:spPr>
        <a:xfrm>
          <a:off x="181438" y="2385597"/>
          <a:ext cx="329887" cy="329887"/>
        </a:xfrm>
        <a:prstGeom prst="rect">
          <a:avLst/>
        </a:prstGeom>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6110125-3CDE-4558-9AF1-6626D366663A}">
      <dsp:nvSpPr>
        <dsp:cNvPr id="0" name=""/>
        <dsp:cNvSpPr/>
      </dsp:nvSpPr>
      <dsp:spPr>
        <a:xfrm>
          <a:off x="692764" y="2250643"/>
          <a:ext cx="7193935" cy="599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478" tIns="63478" rIns="63478" bIns="63478" numCol="1" spcCol="1270" anchor="ctr" anchorCtr="0">
          <a:noAutofit/>
        </a:bodyPr>
        <a:lstStyle/>
        <a:p>
          <a:pPr lvl="0" algn="l" defTabSz="711200">
            <a:lnSpc>
              <a:spcPct val="90000"/>
            </a:lnSpc>
            <a:spcBef>
              <a:spcPct val="0"/>
            </a:spcBef>
            <a:spcAft>
              <a:spcPct val="35000"/>
            </a:spcAft>
          </a:pPr>
          <a:r>
            <a:rPr lang="en-GB" sz="1600" kern="1200" dirty="0"/>
            <a:t>Put the schools in the order you prefer them</a:t>
          </a:r>
          <a:endParaRPr lang="en-US" sz="1600" kern="1200" dirty="0"/>
        </a:p>
      </dsp:txBody>
      <dsp:txXfrm>
        <a:off x="692764" y="2250643"/>
        <a:ext cx="7193935" cy="599796"/>
      </dsp:txXfrm>
    </dsp:sp>
    <dsp:sp modelId="{66032880-0960-4BE1-AE8F-FC8C98D73722}">
      <dsp:nvSpPr>
        <dsp:cNvPr id="0" name=""/>
        <dsp:cNvSpPr/>
      </dsp:nvSpPr>
      <dsp:spPr>
        <a:xfrm>
          <a:off x="0" y="3000388"/>
          <a:ext cx="7886700" cy="59979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0E2F3D7-4B93-4534-8770-C55500474986}">
      <dsp:nvSpPr>
        <dsp:cNvPr id="0" name=""/>
        <dsp:cNvSpPr/>
      </dsp:nvSpPr>
      <dsp:spPr>
        <a:xfrm>
          <a:off x="181438" y="3135342"/>
          <a:ext cx="329887" cy="329887"/>
        </a:xfrm>
        <a:prstGeom prst="rect">
          <a:avLst/>
        </a:prstGeom>
        <a:blipFill>
          <a:blip xmlns:r="http://schemas.openxmlformats.org/officeDocument/2006/relationships" r:embed="rId9" cstate="print">
            <a:extLst>
              <a:ext uri="{28A0092B-C50C-407E-A947-70E740481C1C}">
                <a14:useLocalDpi xmlns:a14="http://schemas.microsoft.com/office/drawing/2010/main" val="0"/>
              </a:ext>
              <a:ext uri="{96DAC541-7B7A-43D3-8B79-37D633B846F1}">
                <asvg:svgBlip xmlns:asvg="http://schemas.microsoft.com/office/drawing/2016/SVG/main" xmlns=""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FECAC25-A793-4320-B1DC-2990DC88C336}">
      <dsp:nvSpPr>
        <dsp:cNvPr id="0" name=""/>
        <dsp:cNvSpPr/>
      </dsp:nvSpPr>
      <dsp:spPr>
        <a:xfrm>
          <a:off x="692764" y="3000388"/>
          <a:ext cx="7193935" cy="599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478" tIns="63478" rIns="63478" bIns="63478" numCol="1" spcCol="1270" anchor="ctr" anchorCtr="0">
          <a:noAutofit/>
        </a:bodyPr>
        <a:lstStyle/>
        <a:p>
          <a:pPr lvl="0" algn="l" defTabSz="711200">
            <a:lnSpc>
              <a:spcPct val="90000"/>
            </a:lnSpc>
            <a:spcBef>
              <a:spcPct val="0"/>
            </a:spcBef>
            <a:spcAft>
              <a:spcPct val="35000"/>
            </a:spcAft>
          </a:pPr>
          <a:r>
            <a:rPr lang="en-GB" sz="1600" kern="1200" dirty="0"/>
            <a:t>Consider the order of your preferences carefully and think about how your child will get to school</a:t>
          </a:r>
          <a:endParaRPr lang="en-US" sz="1600" kern="1200" dirty="0"/>
        </a:p>
      </dsp:txBody>
      <dsp:txXfrm>
        <a:off x="692764" y="3000388"/>
        <a:ext cx="7193935" cy="599796"/>
      </dsp:txXfrm>
    </dsp:sp>
    <dsp:sp modelId="{E5DDBBC3-C13C-4C77-9EBF-CD9FEC0DE8DB}">
      <dsp:nvSpPr>
        <dsp:cNvPr id="0" name=""/>
        <dsp:cNvSpPr/>
      </dsp:nvSpPr>
      <dsp:spPr>
        <a:xfrm>
          <a:off x="0" y="3750134"/>
          <a:ext cx="7886700" cy="59979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71A1018-F630-4A7F-BD47-5E64F23311C2}">
      <dsp:nvSpPr>
        <dsp:cNvPr id="0" name=""/>
        <dsp:cNvSpPr/>
      </dsp:nvSpPr>
      <dsp:spPr>
        <a:xfrm>
          <a:off x="181438" y="3885088"/>
          <a:ext cx="329887" cy="329887"/>
        </a:xfrm>
        <a:prstGeom prst="rect">
          <a:avLst/>
        </a:prstGeom>
        <a:blipFill>
          <a:blip xmlns:r="http://schemas.openxmlformats.org/officeDocument/2006/relationships" r:embed="rId11" cstate="print">
            <a:extLst>
              <a:ext uri="{28A0092B-C50C-407E-A947-70E740481C1C}">
                <a14:useLocalDpi xmlns:a14="http://schemas.microsoft.com/office/drawing/2010/main" val="0"/>
              </a:ext>
              <a:ext uri="{96DAC541-7B7A-43D3-8B79-37D633B846F1}">
                <asvg:svgBlip xmlns:asvg="http://schemas.microsoft.com/office/drawing/2016/SVG/main" xmlns="" r:embed="rId1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5DA6423-018D-4BFD-B645-5FF4697FD43A}">
      <dsp:nvSpPr>
        <dsp:cNvPr id="0" name=""/>
        <dsp:cNvSpPr/>
      </dsp:nvSpPr>
      <dsp:spPr>
        <a:xfrm>
          <a:off x="692764" y="3750134"/>
          <a:ext cx="7193935" cy="599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478" tIns="63478" rIns="63478" bIns="63478" numCol="1" spcCol="1270" anchor="ctr" anchorCtr="0">
          <a:noAutofit/>
        </a:bodyPr>
        <a:lstStyle/>
        <a:p>
          <a:pPr lvl="0" algn="l" defTabSz="711200">
            <a:lnSpc>
              <a:spcPct val="90000"/>
            </a:lnSpc>
            <a:spcBef>
              <a:spcPct val="0"/>
            </a:spcBef>
            <a:spcAft>
              <a:spcPct val="35000"/>
            </a:spcAft>
          </a:pPr>
          <a:r>
            <a:rPr lang="en-GB" sz="1600" kern="1200" dirty="0"/>
            <a:t>We suggest you include a local (catchment) school that you have a good chance of being offered </a:t>
          </a:r>
          <a:endParaRPr lang="en-US" sz="1600" kern="1200" dirty="0"/>
        </a:p>
      </dsp:txBody>
      <dsp:txXfrm>
        <a:off x="692764" y="3750134"/>
        <a:ext cx="7193935" cy="59979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0D6F27-94EC-48BF-A778-F04449F03159}">
      <dsp:nvSpPr>
        <dsp:cNvPr id="0" name=""/>
        <dsp:cNvSpPr/>
      </dsp:nvSpPr>
      <dsp:spPr>
        <a:xfrm>
          <a:off x="0" y="597"/>
          <a:ext cx="7886700" cy="1118812"/>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GB" sz="2000" kern="1200"/>
            <a:t>Does your child need to sit or pass a test to be considered for a place at the school? </a:t>
          </a:r>
          <a:endParaRPr lang="en-US" sz="2000" kern="1200"/>
        </a:p>
      </dsp:txBody>
      <dsp:txXfrm>
        <a:off x="54616" y="55213"/>
        <a:ext cx="7777468" cy="1009580"/>
      </dsp:txXfrm>
    </dsp:sp>
    <dsp:sp modelId="{ACE00FDF-F081-4BC4-B4EB-F21A7C0BB93C}">
      <dsp:nvSpPr>
        <dsp:cNvPr id="0" name=""/>
        <dsp:cNvSpPr/>
      </dsp:nvSpPr>
      <dsp:spPr>
        <a:xfrm>
          <a:off x="0" y="1177010"/>
          <a:ext cx="7886700" cy="1118812"/>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GB" sz="2000" kern="1200" dirty="0"/>
            <a:t>Do you know where your child fits on the school’s admission rules? </a:t>
          </a:r>
          <a:endParaRPr lang="en-US" sz="2000" kern="1200" dirty="0"/>
        </a:p>
      </dsp:txBody>
      <dsp:txXfrm>
        <a:off x="54616" y="1231626"/>
        <a:ext cx="7777468" cy="1009580"/>
      </dsp:txXfrm>
    </dsp:sp>
    <dsp:sp modelId="{A6EDF358-89B2-4007-9E98-B934E2FF4BD2}">
      <dsp:nvSpPr>
        <dsp:cNvPr id="0" name=""/>
        <dsp:cNvSpPr/>
      </dsp:nvSpPr>
      <dsp:spPr>
        <a:xfrm>
          <a:off x="0" y="2353423"/>
          <a:ext cx="7886700" cy="1118812"/>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GB" sz="2000" kern="1200"/>
            <a:t>Do you need to complete a supplementary information form (SIF) for the school? (e.g. Due to faith or because your child is eligible for Pupil Premium)</a:t>
          </a:r>
          <a:endParaRPr lang="en-US" sz="2000" kern="1200"/>
        </a:p>
      </dsp:txBody>
      <dsp:txXfrm>
        <a:off x="54616" y="2408039"/>
        <a:ext cx="7777468" cy="1009580"/>
      </dsp:txXfrm>
    </dsp:sp>
    <dsp:sp modelId="{3459D33E-72B6-4F40-A2E8-C6AF36CEB495}">
      <dsp:nvSpPr>
        <dsp:cNvPr id="0" name=""/>
        <dsp:cNvSpPr/>
      </dsp:nvSpPr>
      <dsp:spPr>
        <a:xfrm>
          <a:off x="0" y="3529835"/>
          <a:ext cx="7886700" cy="1118812"/>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GB" sz="2000" kern="1200"/>
            <a:t>Do you live in catchment? (Check this on the Buckinghamshire Council website)</a:t>
          </a:r>
          <a:endParaRPr lang="en-US" sz="2000" kern="1200"/>
        </a:p>
      </dsp:txBody>
      <dsp:txXfrm>
        <a:off x="54616" y="3584451"/>
        <a:ext cx="7777468" cy="100958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B2A112-C473-409B-843B-D25B388E681A}">
      <dsp:nvSpPr>
        <dsp:cNvPr id="0" name=""/>
        <dsp:cNvSpPr/>
      </dsp:nvSpPr>
      <dsp:spPr>
        <a:xfrm>
          <a:off x="123229" y="1693"/>
          <a:ext cx="7640240" cy="458414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en-GB" sz="2800" kern="1200"/>
            <a:t>Transport is given to the </a:t>
          </a:r>
          <a:r>
            <a:rPr lang="en-GB" sz="2800" b="1" u="sng" kern="1200"/>
            <a:t>nearest</a:t>
          </a:r>
          <a:r>
            <a:rPr lang="en-GB" sz="2800" kern="1200"/>
            <a:t> secondary school if: </a:t>
          </a:r>
          <a:endParaRPr lang="en-US" sz="2800" kern="1200"/>
        </a:p>
        <a:p>
          <a:pPr marL="228600" lvl="1" indent="-228600" algn="l" defTabSz="977900">
            <a:lnSpc>
              <a:spcPct val="90000"/>
            </a:lnSpc>
            <a:spcBef>
              <a:spcPct val="0"/>
            </a:spcBef>
            <a:spcAft>
              <a:spcPct val="15000"/>
            </a:spcAft>
            <a:buChar char="••"/>
          </a:pPr>
          <a:r>
            <a:rPr lang="en-GB" sz="2200" kern="1200" dirty="0"/>
            <a:t>Over three miles away, or </a:t>
          </a:r>
          <a:endParaRPr lang="en-US" sz="2200" kern="1200" dirty="0"/>
        </a:p>
        <a:p>
          <a:pPr marL="228600" lvl="1" indent="-228600" algn="l" defTabSz="977900">
            <a:lnSpc>
              <a:spcPct val="90000"/>
            </a:lnSpc>
            <a:spcBef>
              <a:spcPct val="0"/>
            </a:spcBef>
            <a:spcAft>
              <a:spcPct val="15000"/>
            </a:spcAft>
            <a:buChar char="••"/>
          </a:pPr>
          <a:r>
            <a:rPr lang="en-GB" sz="2200" kern="1200" dirty="0"/>
            <a:t>Under three miles but the route is an ‘unsafe walking route’</a:t>
          </a:r>
          <a:endParaRPr lang="en-US" sz="2200" kern="1200" dirty="0"/>
        </a:p>
        <a:p>
          <a:pPr marL="228600" lvl="1" indent="-228600" algn="l" defTabSz="977900">
            <a:lnSpc>
              <a:spcPct val="90000"/>
            </a:lnSpc>
            <a:spcBef>
              <a:spcPct val="0"/>
            </a:spcBef>
            <a:spcAft>
              <a:spcPct val="15000"/>
            </a:spcAft>
            <a:buChar char="••"/>
          </a:pPr>
          <a:r>
            <a:rPr lang="en-GB" sz="2200" kern="1200" dirty="0"/>
            <a:t>Check on </a:t>
          </a:r>
          <a:r>
            <a:rPr lang="en-GB" sz="2200" kern="1200" dirty="0">
              <a:solidFill>
                <a:schemeClr val="tx1"/>
              </a:solidFill>
              <a:hlinkClick xmlns:r="http://schemas.openxmlformats.org/officeDocument/2006/relationships" r:id="rId1">
                <a:extLst>
                  <a:ext uri="{A12FA001-AC4F-418D-AE19-62706E023703}">
                    <ahyp:hlinkClr xmlns:ahyp="http://schemas.microsoft.com/office/drawing/2018/hyperlinkcolor" xmlns="" val="tx"/>
                  </a:ext>
                </a:extLst>
              </a:hlinkClick>
            </a:rPr>
            <a:t>Find my child a school place (buckscc.gov.uk)</a:t>
          </a:r>
          <a:r>
            <a:rPr lang="en-GB" sz="2200" kern="1200" dirty="0">
              <a:solidFill>
                <a:schemeClr val="tx1"/>
              </a:solidFill>
            </a:rPr>
            <a:t> </a:t>
          </a:r>
          <a:r>
            <a:rPr lang="en-GB" sz="2200" kern="1200" dirty="0"/>
            <a:t>to find your nearest school for transport purposes</a:t>
          </a:r>
          <a:endParaRPr lang="en-US" sz="2200" kern="1200" dirty="0"/>
        </a:p>
        <a:p>
          <a:pPr marL="228600" lvl="1" indent="-228600" algn="l" defTabSz="977900">
            <a:lnSpc>
              <a:spcPct val="90000"/>
            </a:lnSpc>
            <a:spcBef>
              <a:spcPct val="0"/>
            </a:spcBef>
            <a:spcAft>
              <a:spcPct val="15000"/>
            </a:spcAft>
            <a:buChar char="••"/>
          </a:pPr>
          <a:r>
            <a:rPr lang="en-GB" sz="2200" kern="1200" dirty="0"/>
            <a:t>All secondary schools are treated equally (grammar/upper/comprehensive/free)</a:t>
          </a:r>
          <a:endParaRPr lang="en-US" sz="2200" kern="1200" dirty="0"/>
        </a:p>
        <a:p>
          <a:pPr marL="228600" lvl="1" indent="-228600" algn="l" defTabSz="977900">
            <a:lnSpc>
              <a:spcPct val="90000"/>
            </a:lnSpc>
            <a:spcBef>
              <a:spcPct val="0"/>
            </a:spcBef>
            <a:spcAft>
              <a:spcPct val="15000"/>
            </a:spcAft>
            <a:buChar char="••"/>
          </a:pPr>
          <a:r>
            <a:rPr lang="en-GB" sz="2200" kern="1200" dirty="0"/>
            <a:t>If you qualify for grammar school and attend your nearest grammar school, you will only be assisted with transport if there is </a:t>
          </a:r>
          <a:r>
            <a:rPr lang="en-GB" sz="2200" i="1" kern="1200" dirty="0"/>
            <a:t>no nearer </a:t>
          </a:r>
          <a:r>
            <a:rPr lang="en-GB" sz="2200" kern="1200" dirty="0"/>
            <a:t>upper school.</a:t>
          </a:r>
          <a:endParaRPr lang="en-US" sz="2200" kern="1200" dirty="0"/>
        </a:p>
        <a:p>
          <a:pPr marL="228600" lvl="1" indent="-228600" algn="l" defTabSz="977900">
            <a:lnSpc>
              <a:spcPct val="90000"/>
            </a:lnSpc>
            <a:spcBef>
              <a:spcPct val="0"/>
            </a:spcBef>
            <a:spcAft>
              <a:spcPct val="15000"/>
            </a:spcAft>
            <a:buChar char="••"/>
          </a:pPr>
          <a:r>
            <a:rPr lang="en-GB" sz="2200" kern="1200" dirty="0">
              <a:solidFill>
                <a:schemeClr val="tx1"/>
              </a:solidFill>
              <a:hlinkClick xmlns:r="http://schemas.openxmlformats.org/officeDocument/2006/relationships" r:id="rId2">
                <a:extLst>
                  <a:ext uri="{A12FA001-AC4F-418D-AE19-62706E023703}">
                    <ahyp:hlinkClr xmlns:ahyp="http://schemas.microsoft.com/office/drawing/2018/hyperlinkcolor" xmlns="" val="tx"/>
                  </a:ext>
                </a:extLst>
              </a:hlinkClick>
            </a:rPr>
            <a:t>School transport options | Buckinghamshire Council</a:t>
          </a:r>
          <a:endParaRPr lang="en-US" sz="2200" kern="1200" dirty="0">
            <a:solidFill>
              <a:schemeClr val="tx1"/>
            </a:solidFill>
          </a:endParaRPr>
        </a:p>
      </dsp:txBody>
      <dsp:txXfrm>
        <a:off x="123229" y="1693"/>
        <a:ext cx="7640240" cy="458414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6400D5-0E6B-46EE-AAC0-D64282CFA59F}">
      <dsp:nvSpPr>
        <dsp:cNvPr id="0" name=""/>
        <dsp:cNvSpPr/>
      </dsp:nvSpPr>
      <dsp:spPr>
        <a:xfrm>
          <a:off x="0" y="531"/>
          <a:ext cx="78867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8046EF1-6668-4263-891F-CC3FE6AC1DF8}">
      <dsp:nvSpPr>
        <dsp:cNvPr id="0" name=""/>
        <dsp:cNvSpPr/>
      </dsp:nvSpPr>
      <dsp:spPr>
        <a:xfrm>
          <a:off x="375988" y="280191"/>
          <a:ext cx="683614" cy="683614"/>
        </a:xfrm>
        <a:prstGeom prst="rect">
          <a:avLst/>
        </a:prstGeom>
        <a:blipFill>
          <a:blip xmlns:r="http://schemas.openxmlformats.org/officeDocument/2006/relationships" r:embed="rId1">
            <a:extLst>
              <a:ext uri="{96DAC541-7B7A-43D3-8B79-37D633B846F1}">
                <asvg:svgBlip xmlns:asvg="http://schemas.microsoft.com/office/drawing/2016/SVG/main" xmlns=""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40EDA0B-8555-4089-AB79-32CCA221E357}">
      <dsp:nvSpPr>
        <dsp:cNvPr id="0" name=""/>
        <dsp:cNvSpPr/>
      </dsp:nvSpPr>
      <dsp:spPr>
        <a:xfrm>
          <a:off x="1435590" y="531"/>
          <a:ext cx="64511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lvl="0" algn="l" defTabSz="889000">
            <a:lnSpc>
              <a:spcPct val="90000"/>
            </a:lnSpc>
            <a:spcBef>
              <a:spcPct val="0"/>
            </a:spcBef>
            <a:spcAft>
              <a:spcPct val="35000"/>
            </a:spcAft>
          </a:pPr>
          <a:r>
            <a:rPr lang="en-GB" sz="2000" kern="1200"/>
            <a:t>You can appeal for any school you have been refused</a:t>
          </a:r>
          <a:endParaRPr lang="en-US" sz="2000" kern="1200"/>
        </a:p>
      </dsp:txBody>
      <dsp:txXfrm>
        <a:off x="1435590" y="531"/>
        <a:ext cx="6451109" cy="1242935"/>
      </dsp:txXfrm>
    </dsp:sp>
    <dsp:sp modelId="{89C90463-F089-45DA-BEE0-58E0A97FA938}">
      <dsp:nvSpPr>
        <dsp:cNvPr id="0" name=""/>
        <dsp:cNvSpPr/>
      </dsp:nvSpPr>
      <dsp:spPr>
        <a:xfrm>
          <a:off x="0" y="1554201"/>
          <a:ext cx="78867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0E5A1F2-53A4-4BE3-A620-8EB83D127CA0}">
      <dsp:nvSpPr>
        <dsp:cNvPr id="0" name=""/>
        <dsp:cNvSpPr/>
      </dsp:nvSpPr>
      <dsp:spPr>
        <a:xfrm>
          <a:off x="375988" y="1833861"/>
          <a:ext cx="683614" cy="683614"/>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EEAE667-5D77-43A7-8F78-9D8E35287006}">
      <dsp:nvSpPr>
        <dsp:cNvPr id="0" name=""/>
        <dsp:cNvSpPr/>
      </dsp:nvSpPr>
      <dsp:spPr>
        <a:xfrm>
          <a:off x="1435590" y="1554201"/>
          <a:ext cx="64511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lvl="0" algn="l" defTabSz="889000">
            <a:lnSpc>
              <a:spcPct val="90000"/>
            </a:lnSpc>
            <a:spcBef>
              <a:spcPct val="0"/>
            </a:spcBef>
            <a:spcAft>
              <a:spcPct val="35000"/>
            </a:spcAft>
          </a:pPr>
          <a:r>
            <a:rPr lang="en-GB" sz="2000" kern="1200"/>
            <a:t>This includes where your preference is a grammar school, and your child has not qualified</a:t>
          </a:r>
          <a:endParaRPr lang="en-US" sz="2000" kern="1200"/>
        </a:p>
      </dsp:txBody>
      <dsp:txXfrm>
        <a:off x="1435590" y="1554201"/>
        <a:ext cx="6451109" cy="1242935"/>
      </dsp:txXfrm>
    </dsp:sp>
    <dsp:sp modelId="{8C347BA7-6C65-410E-B8A4-2722EAA91B06}">
      <dsp:nvSpPr>
        <dsp:cNvPr id="0" name=""/>
        <dsp:cNvSpPr/>
      </dsp:nvSpPr>
      <dsp:spPr>
        <a:xfrm>
          <a:off x="0" y="3107870"/>
          <a:ext cx="78867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FBDB4CB-1255-429B-9D8E-136ABF849F85}">
      <dsp:nvSpPr>
        <dsp:cNvPr id="0" name=""/>
        <dsp:cNvSpPr/>
      </dsp:nvSpPr>
      <dsp:spPr>
        <a:xfrm>
          <a:off x="375988" y="3387531"/>
          <a:ext cx="683614" cy="683614"/>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7A16A7E-102A-4E6E-9FDB-25BB176DBDA0}">
      <dsp:nvSpPr>
        <dsp:cNvPr id="0" name=""/>
        <dsp:cNvSpPr/>
      </dsp:nvSpPr>
      <dsp:spPr>
        <a:xfrm>
          <a:off x="1435590" y="3107870"/>
          <a:ext cx="64511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lvl="0" algn="l" defTabSz="889000">
            <a:lnSpc>
              <a:spcPct val="90000"/>
            </a:lnSpc>
            <a:spcBef>
              <a:spcPct val="0"/>
            </a:spcBef>
            <a:spcAft>
              <a:spcPct val="35000"/>
            </a:spcAft>
          </a:pPr>
          <a:r>
            <a:rPr lang="en-GB" sz="2000" kern="1200"/>
            <a:t>We will automatically add your child to the waiting list for any school on your application above the school we have offered as long as it is a school they are qualified to attend</a:t>
          </a:r>
          <a:endParaRPr lang="en-US" sz="2000" kern="1200"/>
        </a:p>
      </dsp:txBody>
      <dsp:txXfrm>
        <a:off x="1435590" y="3107870"/>
        <a:ext cx="6451109" cy="124293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2BE463-539D-4825-998F-FEF4E4833A8D}">
      <dsp:nvSpPr>
        <dsp:cNvPr id="0" name=""/>
        <dsp:cNvSpPr/>
      </dsp:nvSpPr>
      <dsp:spPr>
        <a:xfrm>
          <a:off x="0" y="0"/>
          <a:ext cx="462915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2AB4B47-B1E7-40FB-BBCC-17B4E5813F39}">
      <dsp:nvSpPr>
        <dsp:cNvPr id="0" name=""/>
        <dsp:cNvSpPr/>
      </dsp:nvSpPr>
      <dsp:spPr>
        <a:xfrm>
          <a:off x="0" y="0"/>
          <a:ext cx="4629150" cy="1218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a:lnSpc>
              <a:spcPct val="90000"/>
            </a:lnSpc>
            <a:spcBef>
              <a:spcPct val="0"/>
            </a:spcBef>
            <a:spcAft>
              <a:spcPct val="35000"/>
            </a:spcAft>
          </a:pPr>
          <a:r>
            <a:rPr lang="en-GB" sz="2300" kern="1200" dirty="0"/>
            <a:t>Appeals are heard by a panel of three people</a:t>
          </a:r>
          <a:endParaRPr lang="en-US" sz="2300" kern="1200" dirty="0"/>
        </a:p>
      </dsp:txBody>
      <dsp:txXfrm>
        <a:off x="0" y="0"/>
        <a:ext cx="4629150" cy="1218406"/>
      </dsp:txXfrm>
    </dsp:sp>
    <dsp:sp modelId="{577320EA-D985-45E2-8DA9-9D9725D9CFE0}">
      <dsp:nvSpPr>
        <dsp:cNvPr id="0" name=""/>
        <dsp:cNvSpPr/>
      </dsp:nvSpPr>
      <dsp:spPr>
        <a:xfrm>
          <a:off x="0" y="1218406"/>
          <a:ext cx="462915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EE04FC4-7EFA-4A08-82BD-A85C812D2F8E}">
      <dsp:nvSpPr>
        <dsp:cNvPr id="0" name=""/>
        <dsp:cNvSpPr/>
      </dsp:nvSpPr>
      <dsp:spPr>
        <a:xfrm>
          <a:off x="0" y="1218406"/>
          <a:ext cx="4629150" cy="1218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a:lnSpc>
              <a:spcPct val="90000"/>
            </a:lnSpc>
            <a:spcBef>
              <a:spcPct val="0"/>
            </a:spcBef>
            <a:spcAft>
              <a:spcPct val="35000"/>
            </a:spcAft>
          </a:pPr>
          <a:r>
            <a:rPr lang="en-GB" sz="2300" kern="1200" dirty="0"/>
            <a:t>Panel members are independent and unpaid volunteers who have no connection with the school or the LA</a:t>
          </a:r>
          <a:endParaRPr lang="en-US" sz="2300" kern="1200" dirty="0"/>
        </a:p>
      </dsp:txBody>
      <dsp:txXfrm>
        <a:off x="0" y="1218406"/>
        <a:ext cx="4629150" cy="1218406"/>
      </dsp:txXfrm>
    </dsp:sp>
    <dsp:sp modelId="{75BABCC3-02EF-403F-89F5-7D9D719DB371}">
      <dsp:nvSpPr>
        <dsp:cNvPr id="0" name=""/>
        <dsp:cNvSpPr/>
      </dsp:nvSpPr>
      <dsp:spPr>
        <a:xfrm>
          <a:off x="0" y="2436812"/>
          <a:ext cx="462915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49F4003-BC6C-4BA4-A5E3-F1740852B3D5}">
      <dsp:nvSpPr>
        <dsp:cNvPr id="0" name=""/>
        <dsp:cNvSpPr/>
      </dsp:nvSpPr>
      <dsp:spPr>
        <a:xfrm>
          <a:off x="0" y="2436812"/>
          <a:ext cx="4629150" cy="1218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a:lnSpc>
              <a:spcPct val="90000"/>
            </a:lnSpc>
            <a:spcBef>
              <a:spcPct val="0"/>
            </a:spcBef>
            <a:spcAft>
              <a:spcPct val="35000"/>
            </a:spcAft>
          </a:pPr>
          <a:r>
            <a:rPr lang="en-GB" sz="2300" kern="1200" dirty="0"/>
            <a:t>Your appeal will be held via Teams, and we will explain what you need to do to be present</a:t>
          </a:r>
          <a:endParaRPr lang="en-US" sz="2300" kern="1200" dirty="0"/>
        </a:p>
      </dsp:txBody>
      <dsp:txXfrm>
        <a:off x="0" y="2436812"/>
        <a:ext cx="4629150" cy="1218406"/>
      </dsp:txXfrm>
    </dsp:sp>
    <dsp:sp modelId="{511B0548-0C69-4A83-9A8D-23A240D10635}">
      <dsp:nvSpPr>
        <dsp:cNvPr id="0" name=""/>
        <dsp:cNvSpPr/>
      </dsp:nvSpPr>
      <dsp:spPr>
        <a:xfrm>
          <a:off x="0" y="3655218"/>
          <a:ext cx="462915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E87CC67-02E8-42E0-A4A6-92FBD2B04E2B}">
      <dsp:nvSpPr>
        <dsp:cNvPr id="0" name=""/>
        <dsp:cNvSpPr/>
      </dsp:nvSpPr>
      <dsp:spPr>
        <a:xfrm>
          <a:off x="0" y="3655218"/>
          <a:ext cx="4629150" cy="1218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a:lnSpc>
              <a:spcPct val="90000"/>
            </a:lnSpc>
            <a:spcBef>
              <a:spcPct val="0"/>
            </a:spcBef>
            <a:spcAft>
              <a:spcPct val="35000"/>
            </a:spcAft>
          </a:pPr>
          <a:r>
            <a:rPr lang="en-GB" sz="2300" kern="1200" dirty="0"/>
            <a:t>You can attend your child’s appeal, or it can be held in your absence if you prefer</a:t>
          </a:r>
          <a:endParaRPr lang="en-US" sz="2300" kern="1200" dirty="0"/>
        </a:p>
      </dsp:txBody>
      <dsp:txXfrm>
        <a:off x="0" y="3655218"/>
        <a:ext cx="4629150" cy="121840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AA607D-1136-44D5-9840-2D36BCC54DF4}">
      <dsp:nvSpPr>
        <dsp:cNvPr id="0" name=""/>
        <dsp:cNvSpPr/>
      </dsp:nvSpPr>
      <dsp:spPr>
        <a:xfrm>
          <a:off x="128973" y="3378"/>
          <a:ext cx="2498864" cy="14993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dirty="0"/>
            <a:t>Apply by Midnight on 31 October 2025</a:t>
          </a:r>
          <a:endParaRPr lang="en-US" sz="2000" kern="1200" dirty="0"/>
        </a:p>
      </dsp:txBody>
      <dsp:txXfrm>
        <a:off x="128973" y="3378"/>
        <a:ext cx="2498864" cy="1499318"/>
      </dsp:txXfrm>
    </dsp:sp>
    <dsp:sp modelId="{09CE500A-E19A-40DA-8700-4F5602018CC8}">
      <dsp:nvSpPr>
        <dsp:cNvPr id="0" name=""/>
        <dsp:cNvSpPr/>
      </dsp:nvSpPr>
      <dsp:spPr>
        <a:xfrm>
          <a:off x="2877724" y="3378"/>
          <a:ext cx="2498864" cy="14993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dirty="0"/>
            <a:t>Apply online at </a:t>
          </a:r>
          <a:r>
            <a:rPr lang="en-GB" sz="2000" kern="1200" dirty="0">
              <a:solidFill>
                <a:schemeClr val="tx1"/>
              </a:solidFill>
              <a:hlinkClick xmlns:r="http://schemas.openxmlformats.org/officeDocument/2006/relationships" r:id="rId1">
                <a:extLst>
                  <a:ext uri="{A12FA001-AC4F-418D-AE19-62706E023703}">
                    <ahyp:hlinkClr xmlns:ahyp="http://schemas.microsoft.com/office/drawing/2018/hyperlinkcolor" xmlns="" val="tx"/>
                  </a:ext>
                </a:extLst>
              </a:hlinkClick>
            </a:rPr>
            <a:t>www.buckinghamshire.gov.uk</a:t>
          </a:r>
          <a:r>
            <a:rPr lang="en-GB" sz="2000" kern="1200" dirty="0">
              <a:solidFill>
                <a:schemeClr val="tx1"/>
              </a:solidFill>
            </a:rPr>
            <a:t> </a:t>
          </a:r>
          <a:r>
            <a:rPr lang="en-GB" sz="2000" kern="1200" dirty="0"/>
            <a:t>or on your home LA’s website</a:t>
          </a:r>
          <a:endParaRPr lang="en-US" sz="2000" kern="1200" dirty="0"/>
        </a:p>
      </dsp:txBody>
      <dsp:txXfrm>
        <a:off x="2877724" y="3378"/>
        <a:ext cx="2498864" cy="1499318"/>
      </dsp:txXfrm>
    </dsp:sp>
    <dsp:sp modelId="{04A43F2F-4AB2-4BD3-B987-8D07AA30AA0A}">
      <dsp:nvSpPr>
        <dsp:cNvPr id="0" name=""/>
        <dsp:cNvSpPr/>
      </dsp:nvSpPr>
      <dsp:spPr>
        <a:xfrm>
          <a:off x="5626475" y="3378"/>
          <a:ext cx="2498864" cy="14993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kern="1200"/>
            <a:t>List schools in true preference order including grammar and upper schools if your child is sitting the test</a:t>
          </a:r>
          <a:endParaRPr lang="en-US" sz="1900" kern="1200"/>
        </a:p>
      </dsp:txBody>
      <dsp:txXfrm>
        <a:off x="5626475" y="3378"/>
        <a:ext cx="2498864" cy="1499318"/>
      </dsp:txXfrm>
    </dsp:sp>
    <dsp:sp modelId="{4BB8688A-1205-437B-9AD6-F2999B7119D9}">
      <dsp:nvSpPr>
        <dsp:cNvPr id="0" name=""/>
        <dsp:cNvSpPr/>
      </dsp:nvSpPr>
      <dsp:spPr>
        <a:xfrm>
          <a:off x="128973" y="1752583"/>
          <a:ext cx="2498864" cy="14993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dirty="0"/>
            <a:t>We strongly suggest you include all your local schools (e.g. catchment/local/nearest schools)</a:t>
          </a:r>
          <a:endParaRPr lang="en-US" sz="2000" kern="1200" dirty="0"/>
        </a:p>
      </dsp:txBody>
      <dsp:txXfrm>
        <a:off x="128973" y="1752583"/>
        <a:ext cx="2498864" cy="1499318"/>
      </dsp:txXfrm>
    </dsp:sp>
    <dsp:sp modelId="{922DAF4B-38F3-4469-9522-DD3B96331A54}">
      <dsp:nvSpPr>
        <dsp:cNvPr id="0" name=""/>
        <dsp:cNvSpPr/>
      </dsp:nvSpPr>
      <dsp:spPr>
        <a:xfrm>
          <a:off x="2877724" y="1752583"/>
          <a:ext cx="2498864" cy="14993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dirty="0"/>
            <a:t>Be realistic, understand the rules, use all your preferences</a:t>
          </a:r>
          <a:endParaRPr lang="en-US" sz="2000" kern="1200" dirty="0"/>
        </a:p>
      </dsp:txBody>
      <dsp:txXfrm>
        <a:off x="2877724" y="1752583"/>
        <a:ext cx="2498864" cy="1499318"/>
      </dsp:txXfrm>
    </dsp:sp>
    <dsp:sp modelId="{F207BB59-74CB-49CE-A8BB-7AD7189DE9F2}">
      <dsp:nvSpPr>
        <dsp:cNvPr id="0" name=""/>
        <dsp:cNvSpPr/>
      </dsp:nvSpPr>
      <dsp:spPr>
        <a:xfrm>
          <a:off x="5626475" y="1752583"/>
          <a:ext cx="2498864" cy="14993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kern="1200"/>
            <a:t>Fill in SIFs where requested by your preference schools</a:t>
          </a:r>
          <a:endParaRPr lang="en-US" sz="1900" kern="1200"/>
        </a:p>
      </dsp:txBody>
      <dsp:txXfrm>
        <a:off x="5626475" y="1752583"/>
        <a:ext cx="2498864" cy="1499318"/>
      </dsp:txXfrm>
    </dsp:sp>
    <dsp:sp modelId="{D47D91F9-E916-437C-8F51-C4AA4F2B407F}">
      <dsp:nvSpPr>
        <dsp:cNvPr id="0" name=""/>
        <dsp:cNvSpPr/>
      </dsp:nvSpPr>
      <dsp:spPr>
        <a:xfrm>
          <a:off x="128973" y="3501788"/>
          <a:ext cx="2498864" cy="14993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dirty="0"/>
            <a:t>Consider transport arrangements</a:t>
          </a:r>
          <a:endParaRPr lang="en-US" sz="2000" kern="1200" dirty="0"/>
        </a:p>
      </dsp:txBody>
      <dsp:txXfrm>
        <a:off x="128973" y="3501788"/>
        <a:ext cx="2498864" cy="1499318"/>
      </dsp:txXfrm>
    </dsp:sp>
    <dsp:sp modelId="{56CCB945-0896-47F8-A143-756864661928}">
      <dsp:nvSpPr>
        <dsp:cNvPr id="0" name=""/>
        <dsp:cNvSpPr/>
      </dsp:nvSpPr>
      <dsp:spPr>
        <a:xfrm>
          <a:off x="2877724" y="3501788"/>
          <a:ext cx="2498864" cy="14993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dirty="0"/>
            <a:t>Visit the schools or view virtual tours</a:t>
          </a:r>
          <a:endParaRPr lang="en-US" sz="2000" kern="1200" dirty="0"/>
        </a:p>
      </dsp:txBody>
      <dsp:txXfrm>
        <a:off x="2877724" y="3501788"/>
        <a:ext cx="2498864" cy="1499318"/>
      </dsp:txXfrm>
    </dsp:sp>
    <dsp:sp modelId="{2EE1BAB2-9D67-4765-8B06-57BB7DC9769A}">
      <dsp:nvSpPr>
        <dsp:cNvPr id="0" name=""/>
        <dsp:cNvSpPr/>
      </dsp:nvSpPr>
      <dsp:spPr>
        <a:xfrm>
          <a:off x="5626475" y="3501788"/>
          <a:ext cx="2498864" cy="14993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kern="1200" dirty="0"/>
            <a:t>Don’t rely on the opinions of others  </a:t>
          </a:r>
          <a:endParaRPr lang="en-US" sz="1900" kern="1200" dirty="0"/>
        </a:p>
      </dsp:txBody>
      <dsp:txXfrm>
        <a:off x="5626475" y="3501788"/>
        <a:ext cx="2498864" cy="1499318"/>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32" tIns="45716" rIns="91432" bIns="45716" rtlCol="0"/>
          <a:lstStyle>
            <a:lvl1pPr algn="l">
              <a:defRPr sz="1200"/>
            </a:lvl1pPr>
          </a:lstStyle>
          <a:p>
            <a:endParaRPr lang="en-GB" dirty="0"/>
          </a:p>
        </p:txBody>
      </p:sp>
      <p:sp>
        <p:nvSpPr>
          <p:cNvPr id="3" name="Date Placeholder 2"/>
          <p:cNvSpPr>
            <a:spLocks noGrp="1"/>
          </p:cNvSpPr>
          <p:nvPr>
            <p:ph type="dt" idx="1"/>
          </p:nvPr>
        </p:nvSpPr>
        <p:spPr>
          <a:xfrm>
            <a:off x="3884614" y="0"/>
            <a:ext cx="2971800" cy="457200"/>
          </a:xfrm>
          <a:prstGeom prst="rect">
            <a:avLst/>
          </a:prstGeom>
        </p:spPr>
        <p:txBody>
          <a:bodyPr vert="horz" lIns="91432" tIns="45716" rIns="91432" bIns="45716" rtlCol="0"/>
          <a:lstStyle>
            <a:lvl1pPr algn="r">
              <a:defRPr sz="1200"/>
            </a:lvl1pPr>
          </a:lstStyle>
          <a:p>
            <a:fld id="{F455298A-BE3E-4331-8636-8EA6EF79D7BD}" type="datetimeFigureOut">
              <a:rPr lang="en-GB" smtClean="0"/>
              <a:pPr/>
              <a:t>07/05/2025</a:t>
            </a:fld>
            <a:endParaRPr lang="en-GB" dirty="0"/>
          </a:p>
        </p:txBody>
      </p:sp>
      <p:sp>
        <p:nvSpPr>
          <p:cNvPr id="4" name="Slide Image Placeholder 3"/>
          <p:cNvSpPr>
            <a:spLocks noGrp="1" noRot="1" noChangeAspect="1"/>
          </p:cNvSpPr>
          <p:nvPr>
            <p:ph type="sldImg" idx="2"/>
          </p:nvPr>
        </p:nvSpPr>
        <p:spPr>
          <a:xfrm>
            <a:off x="1144588" y="685800"/>
            <a:ext cx="4570412" cy="3429000"/>
          </a:xfrm>
          <a:prstGeom prst="rect">
            <a:avLst/>
          </a:prstGeom>
          <a:noFill/>
          <a:ln w="12700">
            <a:solidFill>
              <a:prstClr val="black"/>
            </a:solidFill>
          </a:ln>
        </p:spPr>
        <p:txBody>
          <a:bodyPr vert="horz" lIns="91432" tIns="45716" rIns="91432" bIns="45716" rtlCol="0" anchor="ctr"/>
          <a:lstStyle/>
          <a:p>
            <a:endParaRPr lang="en-GB" dirty="0"/>
          </a:p>
        </p:txBody>
      </p:sp>
      <p:sp>
        <p:nvSpPr>
          <p:cNvPr id="5" name="Notes Placeholder 4"/>
          <p:cNvSpPr>
            <a:spLocks noGrp="1"/>
          </p:cNvSpPr>
          <p:nvPr>
            <p:ph type="body" sz="quarter" idx="3"/>
          </p:nvPr>
        </p:nvSpPr>
        <p:spPr>
          <a:xfrm>
            <a:off x="685801" y="4343400"/>
            <a:ext cx="5486400" cy="4114800"/>
          </a:xfrm>
          <a:prstGeom prst="rect">
            <a:avLst/>
          </a:prstGeom>
        </p:spPr>
        <p:txBody>
          <a:bodyPr vert="horz" lIns="91432" tIns="45716" rIns="91432" bIns="4571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32" tIns="45716" rIns="91432" bIns="45716"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4" y="8685213"/>
            <a:ext cx="2971800" cy="457200"/>
          </a:xfrm>
          <a:prstGeom prst="rect">
            <a:avLst/>
          </a:prstGeom>
        </p:spPr>
        <p:txBody>
          <a:bodyPr vert="horz" lIns="91432" tIns="45716" rIns="91432" bIns="45716" rtlCol="0" anchor="b"/>
          <a:lstStyle>
            <a:lvl1pPr algn="r">
              <a:defRPr sz="1200"/>
            </a:lvl1pPr>
          </a:lstStyle>
          <a:p>
            <a:fld id="{17A5C5A3-3FD0-4CCD-B10A-2D7E3F78E721}" type="slidenum">
              <a:rPr lang="en-GB" smtClean="0"/>
              <a:pPr/>
              <a:t>‹#›</a:t>
            </a:fld>
            <a:endParaRPr lang="en-GB" dirty="0"/>
          </a:p>
        </p:txBody>
      </p:sp>
    </p:spTree>
    <p:extLst>
      <p:ext uri="{BB962C8B-B14F-4D97-AF65-F5344CB8AC3E}">
        <p14:creationId xmlns:p14="http://schemas.microsoft.com/office/powerpoint/2010/main" val="718222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www.thebucksgrammarschools.org/"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s://buckinghamshire-gov-uk.s3.amazonaws.com/documents/Secondary_Transfer_Test_-_Familiarisation_Booklet_RiwS4qP.pdf"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3" Type="http://schemas.openxmlformats.org/officeDocument/2006/relationships/hyperlink" Target="https://buckinghamshire-gov-uk.s3.amazonaws.com/documents/Secondary_Transfer_Test_-_Familiarisation_Booklet_RiwS4qP.pdf" TargetMode="External"/><Relationship Id="rId2" Type="http://schemas.openxmlformats.org/officeDocument/2006/relationships/slide" Target="../slides/slide21.xml"/><Relationship Id="rId1" Type="http://schemas.openxmlformats.org/officeDocument/2006/relationships/notesMaster" Target="../notesMasters/notesMaster1.xml"/><Relationship Id="rId4" Type="http://schemas.openxmlformats.org/officeDocument/2006/relationships/hyperlink" Target="https://www.gl-assessment.co.uk/free-familiarisation" TargetMode="External"/></Relationships>
</file>

<file path=ppt/notesSlides/_rels/notesSlide22.xml.rels><?xml version="1.0" encoding="UTF-8" standalone="yes"?>
<Relationships xmlns="http://schemas.openxmlformats.org/package/2006/relationships"><Relationship Id="rId3" Type="http://schemas.openxmlformats.org/officeDocument/2006/relationships/hyperlink" Target="https://11plus.gl-assessment.co.uk/free-materials/" TargetMode="External"/><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3" Type="http://schemas.openxmlformats.org/officeDocument/2006/relationships/hyperlink" Target="https://www.buckinghamshire.gov.uk/schools-and-learning/schools-index/school-admissions/school-admissions-guides-policies-and-statistics/guide-to-grammar-schools-and-the-secondary-school-transfer-test-11-plus/adjustments-to-the-testing/" TargetMode="External"/><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3" Type="http://schemas.openxmlformats.org/officeDocument/2006/relationships/hyperlink" Target="https://www.thebucksgrammarschools.org/test-data" TargetMode="External"/><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3" Type="http://schemas.openxmlformats.org/officeDocument/2006/relationships/hyperlink" Target="https://www.thebucksgrammarschools.org/tbgs-schools" TargetMode="External"/><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3" Type="http://schemas.openxmlformats.org/officeDocument/2006/relationships/hyperlink" Target="https://www.buckinghamshire.gov.uk/schools-and-learning/schools-index/school-admissions/school-appeals/guide-to-making-a-school-appeal/grammar-school-appeals-qualified-and-unqualified/" TargetMode="External"/><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schools.buckinghamshire.gov.uk/school-admissions/nearest"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buckinghamshire.gov.uk/schools-and-learning/schools-index/school-transport/school-transport-policy/home-to-school-transport-policy-for-0-to-25-year-olds/" TargetMode="External"/><Relationship Id="rId7" Type="http://schemas.openxmlformats.org/officeDocument/2006/relationships/hyperlink" Target="https://schools.buckinghamshire.gov.uk/school-admissions/transport" TargetMode="External"/><Relationship Id="rId2" Type="http://schemas.openxmlformats.org/officeDocument/2006/relationships/slide" Target="../slides/slide9.xml"/><Relationship Id="rId1" Type="http://schemas.openxmlformats.org/officeDocument/2006/relationships/notesMaster" Target="../notesMasters/notesMaster1.xml"/><Relationship Id="rId6" Type="http://schemas.openxmlformats.org/officeDocument/2006/relationships/hyperlink" Target="https://services.buckscc.gov.uk/school-admissions/transport" TargetMode="External"/><Relationship Id="rId5" Type="http://schemas.openxmlformats.org/officeDocument/2006/relationships/hyperlink" Target="https://www.buckinghamshire.gov.uk/schools-and-learning/schools-index/school-transport/school-transport-frequently-asked-questions/" TargetMode="External"/><Relationship Id="rId4" Type="http://schemas.openxmlformats.org/officeDocument/2006/relationships/hyperlink" Target="https://www.buckinghamshire.gov.uk/schools-and-learning/schools-index/school-transport/school-transport-options/"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1</a:t>
            </a:fld>
            <a:endParaRPr lang="en-GB" dirty="0"/>
          </a:p>
        </p:txBody>
      </p:sp>
    </p:spTree>
    <p:extLst>
      <p:ext uri="{BB962C8B-B14F-4D97-AF65-F5344CB8AC3E}">
        <p14:creationId xmlns:p14="http://schemas.microsoft.com/office/powerpoint/2010/main" val="12963298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10</a:t>
            </a:fld>
            <a:endParaRPr lang="en-GB" dirty="0"/>
          </a:p>
        </p:txBody>
      </p:sp>
    </p:spTree>
    <p:extLst>
      <p:ext uri="{BB962C8B-B14F-4D97-AF65-F5344CB8AC3E}">
        <p14:creationId xmlns:p14="http://schemas.microsoft.com/office/powerpoint/2010/main" val="18349544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altLang="en-US" dirty="0">
                <a:latin typeface="Arial" panose="020B0604020202020204" pitchFamily="34" charset="0"/>
                <a:cs typeface="Arial" panose="020B0604020202020204" pitchFamily="34" charset="0"/>
              </a:rPr>
              <a:t>Each year some children are not offered any of their preferred schools and are offered a school place that was not on their list. </a:t>
            </a:r>
          </a:p>
          <a:p>
            <a:pPr>
              <a:defRPr/>
            </a:pPr>
            <a:endParaRPr lang="en-US" altLang="en-US" dirty="0">
              <a:latin typeface="Arial" panose="020B0604020202020204" pitchFamily="34" charset="0"/>
              <a:cs typeface="Arial" panose="020B0604020202020204" pitchFamily="34" charset="0"/>
            </a:endParaRPr>
          </a:p>
          <a:p>
            <a:pPr>
              <a:defRPr/>
            </a:pPr>
            <a:r>
              <a:rPr lang="en-US" altLang="en-US" dirty="0">
                <a:latin typeface="Arial" panose="020B0604020202020204" pitchFamily="34" charset="0"/>
                <a:cs typeface="Arial" panose="020B0604020202020204" pitchFamily="34" charset="0"/>
              </a:rPr>
              <a:t>This usually happens because parents: </a:t>
            </a:r>
          </a:p>
          <a:p>
            <a:pPr marL="171435" indent="-171435">
              <a:buFont typeface="Arial" panose="020B0604020202020204" pitchFamily="34" charset="0"/>
              <a:buChar char="•"/>
              <a:defRPr/>
            </a:pPr>
            <a:r>
              <a:rPr lang="en-US" altLang="en-US" dirty="0">
                <a:latin typeface="Arial" panose="020B0604020202020204" pitchFamily="34" charset="0"/>
                <a:cs typeface="Arial" panose="020B0604020202020204" pitchFamily="34" charset="0"/>
              </a:rPr>
              <a:t>do not include their nearest or most local school or their catchment school amongst their preferences – these are the schools they have most chance of getting so leaving the nearest and/or catchment school out raises the risk of not being offered a local school</a:t>
            </a:r>
          </a:p>
          <a:p>
            <a:pPr marL="171435" indent="-171435">
              <a:buFont typeface="Arial" panose="020B0604020202020204" pitchFamily="34" charset="0"/>
              <a:buChar char="•"/>
              <a:defRPr/>
            </a:pPr>
            <a:r>
              <a:rPr lang="en-US" altLang="en-US" dirty="0">
                <a:latin typeface="Arial" panose="020B0604020202020204" pitchFamily="34" charset="0"/>
                <a:cs typeface="Arial" panose="020B0604020202020204" pitchFamily="34" charset="0"/>
              </a:rPr>
              <a:t>only give one preference, even if you live really close to a school or have a sibling already there, still include other local schools that will be acceptable to you as lower preferences, this reduces the risk of not being offered a local school.</a:t>
            </a: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11</a:t>
            </a:fld>
            <a:endParaRPr lang="en-GB" dirty="0"/>
          </a:p>
        </p:txBody>
      </p:sp>
    </p:spTree>
    <p:extLst>
      <p:ext uri="{BB962C8B-B14F-4D97-AF65-F5344CB8AC3E}">
        <p14:creationId xmlns:p14="http://schemas.microsoft.com/office/powerpoint/2010/main" val="30422118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All children are automatically added to the waiting lists for those higher preference schools where a place could not be offered that they are qualified to attend.</a:t>
            </a:r>
          </a:p>
          <a:p>
            <a:endParaRPr lang="en-US" altLang="en-US" dirty="0"/>
          </a:p>
          <a:p>
            <a:r>
              <a:rPr lang="en-US" altLang="en-US" dirty="0"/>
              <a:t>The</a:t>
            </a:r>
            <a:r>
              <a:rPr lang="en-US" altLang="en-US" baseline="0" dirty="0"/>
              <a:t> National Offer Day school place offers are the first of a number of ‘rounds’ of school place allocations and we manage the rest of the allocation  by grouping offers together in rounds. </a:t>
            </a:r>
          </a:p>
          <a:p>
            <a:endParaRPr lang="en-US" altLang="en-US" baseline="0" dirty="0"/>
          </a:p>
          <a:p>
            <a:r>
              <a:rPr lang="en-US" altLang="en-US" dirty="0"/>
              <a:t>No new preferences can be added for the main allocation or the reallocation round (when we allocate any places that have been declined) so make sure you include all the schools you want your child to be considered in these rounds when you make your application. </a:t>
            </a:r>
          </a:p>
          <a:p>
            <a:endParaRPr lang="en-US" altLang="en-US" dirty="0"/>
          </a:p>
          <a:p>
            <a:r>
              <a:rPr lang="en-US" altLang="en-US" dirty="0"/>
              <a:t>New</a:t>
            </a:r>
            <a:r>
              <a:rPr lang="en-US" altLang="en-US" baseline="0" dirty="0"/>
              <a:t> preferences can be added for the second and following rounds. We hold allocation rounds until July after which any further allocations are made as and when places become available. </a:t>
            </a:r>
            <a:endParaRPr lang="en-US" altLang="en-US" dirty="0"/>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12</a:t>
            </a:fld>
            <a:endParaRPr lang="en-GB" dirty="0"/>
          </a:p>
        </p:txBody>
      </p:sp>
    </p:spTree>
    <p:extLst>
      <p:ext uri="{BB962C8B-B14F-4D97-AF65-F5344CB8AC3E}">
        <p14:creationId xmlns:p14="http://schemas.microsoft.com/office/powerpoint/2010/main" val="22858854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You can appeal for a place at any school that you have been refused. This includes grammar schools when your child has not qualified.  In all appeals, you will need to make a case for why your child should be offered a place above the school’s admission number (the number of places available in Year 7). </a:t>
            </a:r>
          </a:p>
          <a:p>
            <a:endParaRPr lang="en-US" altLang="en-US" dirty="0"/>
          </a:p>
          <a:p>
            <a:r>
              <a:rPr lang="en-US" altLang="en-US" dirty="0"/>
              <a:t>More information follows on slides</a:t>
            </a:r>
            <a:r>
              <a:rPr lang="en-US" altLang="en-US" baseline="0" dirty="0"/>
              <a:t> 42 and 43</a:t>
            </a:r>
            <a:r>
              <a:rPr lang="en-US" altLang="en-US" dirty="0"/>
              <a:t> about grammar school appeals for non-qualified children. </a:t>
            </a: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13</a:t>
            </a:fld>
            <a:endParaRPr lang="en-GB" dirty="0"/>
          </a:p>
        </p:txBody>
      </p:sp>
    </p:spTree>
    <p:extLst>
      <p:ext uri="{BB962C8B-B14F-4D97-AF65-F5344CB8AC3E}">
        <p14:creationId xmlns:p14="http://schemas.microsoft.com/office/powerpoint/2010/main" val="6575970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latin typeface="Arial" pitchFamily="34" charset="0"/>
              </a:rPr>
              <a:t>The Panel is made up of three panel members plus a clerk who will record the appeal and decision.  The Panel members will not be connected to the school involved in the appeal or with the decision not to offer your child a place.</a:t>
            </a:r>
          </a:p>
          <a:p>
            <a:endParaRPr lang="en-GB" altLang="en-US" dirty="0">
              <a:latin typeface="Arial" pitchFamily="34" charset="0"/>
            </a:endParaRPr>
          </a:p>
          <a:p>
            <a:r>
              <a:rPr lang="en-GB" altLang="en-US" dirty="0">
                <a:latin typeface="Arial" pitchFamily="34" charset="0"/>
              </a:rPr>
              <a:t>Appeals are usually held on Teams. You have the option of attending your child’s appeal or it can be held in your absence. </a:t>
            </a:r>
          </a:p>
          <a:p>
            <a:endParaRPr lang="en-GB" altLang="en-US" dirty="0">
              <a:latin typeface="Arial" pitchFamily="34" charset="0"/>
            </a:endParaRPr>
          </a:p>
        </p:txBody>
      </p:sp>
      <p:sp>
        <p:nvSpPr>
          <p:cNvPr id="4" name="Slide Number Placeholder 3"/>
          <p:cNvSpPr>
            <a:spLocks noGrp="1"/>
          </p:cNvSpPr>
          <p:nvPr>
            <p:ph type="sldNum" sz="quarter" idx="10"/>
          </p:nvPr>
        </p:nvSpPr>
        <p:spPr/>
        <p:txBody>
          <a:bodyPr/>
          <a:lstStyle/>
          <a:p>
            <a:fld id="{17A5C5A3-3FD0-4CCD-B10A-2D7E3F78E721}" type="slidenum">
              <a:rPr lang="en-GB" smtClean="0"/>
              <a:pPr/>
              <a:t>14</a:t>
            </a:fld>
            <a:endParaRPr lang="en-GB" dirty="0"/>
          </a:p>
        </p:txBody>
      </p:sp>
    </p:spTree>
    <p:extLst>
      <p:ext uri="{BB962C8B-B14F-4D97-AF65-F5344CB8AC3E}">
        <p14:creationId xmlns:p14="http://schemas.microsoft.com/office/powerpoint/2010/main" val="30134149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SIF is a Supplementary Information Form that requests school specific information. For example, faith schools may ask about your church attendance or affiliations, or some schools will ask for more information about your home address, length of residence or previous addresses. </a:t>
            </a:r>
          </a:p>
        </p:txBody>
      </p:sp>
      <p:sp>
        <p:nvSpPr>
          <p:cNvPr id="4" name="Slide Number Placeholder 3"/>
          <p:cNvSpPr>
            <a:spLocks noGrp="1"/>
          </p:cNvSpPr>
          <p:nvPr>
            <p:ph type="sldNum" sz="quarter" idx="5"/>
          </p:nvPr>
        </p:nvSpPr>
        <p:spPr/>
        <p:txBody>
          <a:bodyPr/>
          <a:lstStyle/>
          <a:p>
            <a:fld id="{17A5C5A3-3FD0-4CCD-B10A-2D7E3F78E721}" type="slidenum">
              <a:rPr lang="en-GB" smtClean="0"/>
              <a:pPr/>
              <a:t>15</a:t>
            </a:fld>
            <a:endParaRPr lang="en-GB" dirty="0"/>
          </a:p>
        </p:txBody>
      </p:sp>
    </p:spTree>
    <p:extLst>
      <p:ext uri="{BB962C8B-B14F-4D97-AF65-F5344CB8AC3E}">
        <p14:creationId xmlns:p14="http://schemas.microsoft.com/office/powerpoint/2010/main" val="41974209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16</a:t>
            </a:fld>
            <a:endParaRPr lang="en-GB"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Information about the test and any changes will always be on The Buckinghamshire Grammar Schools (TBGS) website </a:t>
            </a:r>
            <a:r>
              <a:rPr lang="en-GB" dirty="0">
                <a:hlinkClick r:id="rId3"/>
              </a:rPr>
              <a:t>The Buckinghamshire Grammar Schools | Home (thebucksgrammarschools.org)</a:t>
            </a:r>
            <a:r>
              <a:rPr lang="en-GB" dirty="0"/>
              <a:t> and where needed we will write to parents. </a:t>
            </a:r>
          </a:p>
        </p:txBody>
      </p:sp>
      <p:sp>
        <p:nvSpPr>
          <p:cNvPr id="4" name="Slide Number Placeholder 3"/>
          <p:cNvSpPr>
            <a:spLocks noGrp="1"/>
          </p:cNvSpPr>
          <p:nvPr>
            <p:ph type="sldNum" sz="quarter" idx="5"/>
          </p:nvPr>
        </p:nvSpPr>
        <p:spPr/>
        <p:txBody>
          <a:bodyPr/>
          <a:lstStyle/>
          <a:p>
            <a:fld id="{17A5C5A3-3FD0-4CCD-B10A-2D7E3F78E721}" type="slidenum">
              <a:rPr lang="en-GB" smtClean="0"/>
              <a:pPr/>
              <a:t>17</a:t>
            </a:fld>
            <a:endParaRPr lang="en-GB" dirty="0"/>
          </a:p>
        </p:txBody>
      </p:sp>
    </p:spTree>
    <p:extLst>
      <p:ext uri="{BB962C8B-B14F-4D97-AF65-F5344CB8AC3E}">
        <p14:creationId xmlns:p14="http://schemas.microsoft.com/office/powerpoint/2010/main" val="13942758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318" rtl="0" eaLnBrk="1" fontAlgn="auto" latinLnBrk="0" hangingPunct="1">
              <a:lnSpc>
                <a:spcPct val="100000"/>
              </a:lnSpc>
              <a:spcBef>
                <a:spcPts val="0"/>
              </a:spcBef>
              <a:spcAft>
                <a:spcPts val="0"/>
              </a:spcAft>
              <a:buClrTx/>
              <a:buSzTx/>
              <a:buFontTx/>
              <a:buNone/>
              <a:tabLst/>
              <a:defRPr/>
            </a:pPr>
            <a:r>
              <a:rPr lang="en-GB" dirty="0"/>
              <a:t>The familiarisation booklet is available to download on the website</a:t>
            </a:r>
            <a:r>
              <a:rPr lang="en-GB" dirty="0">
                <a:highlight>
                  <a:srgbClr val="FFFF00"/>
                </a:highlight>
              </a:rPr>
              <a:t>:  </a:t>
            </a:r>
            <a:r>
              <a:rPr lang="en-GB" dirty="0">
                <a:hlinkClick r:id="rId3"/>
              </a:rPr>
              <a:t>Familiarisation Booklet</a:t>
            </a:r>
            <a:endParaRPr lang="en-GB" dirty="0">
              <a:highlight>
                <a:srgbClr val="FFFF00"/>
              </a:highlight>
            </a:endParaRPr>
          </a:p>
          <a:p>
            <a:pPr marL="0" marR="0" lvl="0" indent="0" algn="l" defTabSz="914318"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318" rtl="0" eaLnBrk="1" fontAlgn="auto" latinLnBrk="0" hangingPunct="1">
              <a:lnSpc>
                <a:spcPct val="100000"/>
              </a:lnSpc>
              <a:spcBef>
                <a:spcPts val="0"/>
              </a:spcBef>
              <a:spcAft>
                <a:spcPts val="0"/>
              </a:spcAft>
              <a:buClrTx/>
              <a:buSzTx/>
              <a:buFontTx/>
              <a:buNone/>
              <a:tabLst/>
              <a:defRPr/>
            </a:pPr>
            <a:r>
              <a:rPr lang="en-GB" dirty="0"/>
              <a:t>The test dates above are the earliest dates for sitting the practice and transfer tests. Some children may sit them at a later date. This may be due to illness on the day, or the test may be scheduled at a later time or on a later date to facilitate invigilation. </a:t>
            </a:r>
          </a:p>
          <a:p>
            <a:pPr marL="0" marR="0" lvl="0" indent="0" algn="l" defTabSz="914318" rtl="0" eaLnBrk="1" fontAlgn="auto" latinLnBrk="0" hangingPunct="1">
              <a:lnSpc>
                <a:spcPct val="100000"/>
              </a:lnSpc>
              <a:spcBef>
                <a:spcPts val="0"/>
              </a:spcBef>
              <a:spcAft>
                <a:spcPts val="0"/>
              </a:spcAft>
              <a:buClrTx/>
              <a:buSzTx/>
              <a:buFontTx/>
              <a:buNone/>
              <a:tabLst/>
              <a:defRPr/>
            </a:pPr>
            <a:r>
              <a:rPr lang="en-GB" dirty="0">
                <a:highlight>
                  <a:srgbClr val="FFFF00"/>
                </a:highlight>
              </a:rPr>
              <a:t> </a:t>
            </a:r>
          </a:p>
        </p:txBody>
      </p:sp>
      <p:sp>
        <p:nvSpPr>
          <p:cNvPr id="4" name="Slide Number Placeholder 3"/>
          <p:cNvSpPr>
            <a:spLocks noGrp="1"/>
          </p:cNvSpPr>
          <p:nvPr>
            <p:ph type="sldNum" sz="quarter" idx="10"/>
          </p:nvPr>
        </p:nvSpPr>
        <p:spPr/>
        <p:txBody>
          <a:bodyPr/>
          <a:lstStyle/>
          <a:p>
            <a:fld id="{17A5C5A3-3FD0-4CCD-B10A-2D7E3F78E721}" type="slidenum">
              <a:rPr lang="en-GB" smtClean="0"/>
              <a:pPr/>
              <a:t>18</a:t>
            </a:fld>
            <a:endParaRPr lang="en-GB" dirty="0"/>
          </a:p>
        </p:txBody>
      </p:sp>
    </p:spTree>
    <p:extLst>
      <p:ext uri="{BB962C8B-B14F-4D97-AF65-F5344CB8AC3E}">
        <p14:creationId xmlns:p14="http://schemas.microsoft.com/office/powerpoint/2010/main" val="38496820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19</a:t>
            </a:fld>
            <a:endParaRPr lang="en-GB" dirty="0"/>
          </a:p>
        </p:txBody>
      </p:sp>
    </p:spTree>
    <p:extLst>
      <p:ext uri="{BB962C8B-B14F-4D97-AF65-F5344CB8AC3E}">
        <p14:creationId xmlns:p14="http://schemas.microsoft.com/office/powerpoint/2010/main" val="12493357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2</a:t>
            </a:fld>
            <a:endParaRPr lang="en-GB" dirty="0"/>
          </a:p>
        </p:txBody>
      </p:sp>
    </p:spTree>
    <p:extLst>
      <p:ext uri="{BB962C8B-B14F-4D97-AF65-F5344CB8AC3E}">
        <p14:creationId xmlns:p14="http://schemas.microsoft.com/office/powerpoint/2010/main" val="7414200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20</a:t>
            </a:fld>
            <a:endParaRPr lang="en-GB" dirty="0"/>
          </a:p>
        </p:txBody>
      </p:sp>
    </p:spTree>
    <p:extLst>
      <p:ext uri="{BB962C8B-B14F-4D97-AF65-F5344CB8AC3E}">
        <p14:creationId xmlns:p14="http://schemas.microsoft.com/office/powerpoint/2010/main" val="19394569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latin typeface="Arial" pitchFamily="34" charset="0"/>
              </a:rPr>
              <a:t>A copy of the Familiarisation booklet will be sent to the home address of all children attending a Buckinghamshire primary school or Partner school in early July.</a:t>
            </a:r>
          </a:p>
          <a:p>
            <a:endParaRPr lang="en-GB" altLang="en-US" dirty="0">
              <a:latin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dirty="0">
                <a:latin typeface="Arial" pitchFamily="34" charset="0"/>
              </a:rPr>
              <a:t>A pdf of the booklet will be available to download for out of county children </a:t>
            </a:r>
            <a:r>
              <a:rPr lang="en-GB" dirty="0">
                <a:hlinkClick r:id="rId3"/>
              </a:rPr>
              <a:t>Familiarisation Booklet</a:t>
            </a:r>
            <a:endParaRPr lang="en-GB"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altLang="en-US" dirty="0">
              <a:latin typeface="Arial" pitchFamily="34" charset="0"/>
            </a:endParaRPr>
          </a:p>
          <a:p>
            <a:pPr algn="just" fontAlgn="base"/>
            <a:r>
              <a:rPr lang="en-GB" b="1" i="0" dirty="0">
                <a:solidFill>
                  <a:srgbClr val="324158"/>
                </a:solidFill>
                <a:effectLst/>
              </a:rPr>
              <a:t>How much preparation do children need to do?</a:t>
            </a:r>
            <a:endParaRPr lang="en-GB" b="0" i="0" dirty="0">
              <a:effectLst/>
            </a:endParaRPr>
          </a:p>
          <a:p>
            <a:pPr algn="just" fontAlgn="base"/>
            <a:r>
              <a:rPr lang="en-GB" b="0" i="0" dirty="0">
                <a:effectLst/>
              </a:rPr>
              <a:t>TBGS supports the view of GL Assessment that all children should have the opportunity to experience sample questions as part of the familiarisation process and that this is an essential element of a fair testing process. This is why we provide familiarisation materials for parents and children ahead of the STT and also have a practice test. To support this process, GL Assessment has also published a series of free 11+ familiarisation materials, which parents are welcome to download from the </a:t>
            </a:r>
            <a:r>
              <a:rPr lang="en-GB" b="0" i="0" u="none" strike="noStrike" dirty="0">
                <a:solidFill>
                  <a:srgbClr val="3D9BE9"/>
                </a:solidFill>
                <a:effectLst/>
                <a:hlinkClick r:id="rId4"/>
              </a:rPr>
              <a:t>GL Assessment website</a:t>
            </a:r>
            <a:r>
              <a:rPr lang="en-GB" b="0" i="0" dirty="0">
                <a:effectLst/>
              </a:rPr>
              <a:t>. The familiarisation papers cover verbal reasoning, non-verbal reasoning, English and maths. GL Assessment has also published free parents’ guides for both VR and NVR, which you can also download from their website.</a:t>
            </a:r>
          </a:p>
          <a:p>
            <a:pPr algn="just" fontAlgn="base"/>
            <a:r>
              <a:rPr lang="en-GB" b="0" i="0" dirty="0">
                <a:effectLst/>
              </a:rPr>
              <a:t>​</a:t>
            </a:r>
          </a:p>
          <a:p>
            <a:pPr algn="just" fontAlgn="base"/>
            <a:r>
              <a:rPr lang="en-GB" b="0" i="0" dirty="0">
                <a:effectLst/>
              </a:rPr>
              <a:t>Views about the amount of preparation needed vary considerably, however we believe that the materials highlighted above will provide a useful degree of familiarisation for all children.</a:t>
            </a:r>
          </a:p>
          <a:p>
            <a:pPr algn="just" fontAlgn="base"/>
            <a:endParaRPr lang="en-GB" b="0" i="0" dirty="0">
              <a:effectLst/>
            </a:endParaRPr>
          </a:p>
          <a:p>
            <a:pPr algn="just" fontAlgn="base"/>
            <a:r>
              <a:rPr lang="en-GB" b="0" i="0" dirty="0">
                <a:effectLst/>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altLang="en-US" dirty="0">
              <a:latin typeface="Arial" pitchFamily="34" charset="0"/>
            </a:endParaRPr>
          </a:p>
        </p:txBody>
      </p:sp>
      <p:sp>
        <p:nvSpPr>
          <p:cNvPr id="4" name="Slide Number Placeholder 3"/>
          <p:cNvSpPr>
            <a:spLocks noGrp="1"/>
          </p:cNvSpPr>
          <p:nvPr>
            <p:ph type="sldNum" sz="quarter" idx="10"/>
          </p:nvPr>
        </p:nvSpPr>
        <p:spPr/>
        <p:txBody>
          <a:bodyPr/>
          <a:lstStyle/>
          <a:p>
            <a:fld id="{17A5C5A3-3FD0-4CCD-B10A-2D7E3F78E721}" type="slidenum">
              <a:rPr lang="en-GB" smtClean="0"/>
              <a:pPr/>
              <a:t>21</a:t>
            </a:fld>
            <a:endParaRPr lang="en-GB" dirty="0"/>
          </a:p>
        </p:txBody>
      </p:sp>
    </p:spTree>
    <p:extLst>
      <p:ext uri="{BB962C8B-B14F-4D97-AF65-F5344CB8AC3E}">
        <p14:creationId xmlns:p14="http://schemas.microsoft.com/office/powerpoint/2010/main" val="307876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fontAlgn="base"/>
            <a:r>
              <a:rPr lang="en-GB" b="1" i="0" dirty="0">
                <a:solidFill>
                  <a:srgbClr val="324158"/>
                </a:solidFill>
                <a:effectLst/>
              </a:rPr>
              <a:t>Are tutoring and coaching required?</a:t>
            </a:r>
            <a:endParaRPr lang="en-GB" b="0" i="0" dirty="0">
              <a:effectLst/>
            </a:endParaRPr>
          </a:p>
          <a:p>
            <a:pPr algn="l" fontAlgn="base"/>
            <a:r>
              <a:rPr lang="en-GB" b="0" i="0" dirty="0">
                <a:effectLst/>
              </a:rPr>
              <a:t>No, the Secondary Transfer Test is designed to enable all children to demonstrate their academic potential without the need for coaching or excessive preparation. Primary and partner schools that undertake testing on behalf of the grammar schools are asked not to tutor or coach children in their school prior to the test over and above enabling the children to follow the national curriculum relevant for their age.</a:t>
            </a:r>
          </a:p>
          <a:p>
            <a:pPr algn="l" fontAlgn="base"/>
            <a:r>
              <a:rPr lang="en-GB" b="0" i="0" dirty="0">
                <a:effectLst/>
              </a:rPr>
              <a:t> </a:t>
            </a:r>
          </a:p>
          <a:p>
            <a:pPr algn="l" fontAlgn="base"/>
            <a:r>
              <a:rPr lang="en-GB" b="0" i="0" dirty="0">
                <a:effectLst/>
              </a:rPr>
              <a:t>TBGS does not endorse tutoring for the test. Our test is produced specifically for Buckinghamshire. Tutors do not see our test papers or associated materials. This means they do not know the content of our tests and are not able to advise children on how to proceed through our specific test or about the questions within it. Tutors may provide advice for testing in general, but they are not in a reliable position to advise accurately on the Buckinghamshire Secondary Transfer Test (STT).</a:t>
            </a:r>
          </a:p>
          <a:p>
            <a:pPr algn="l" fontAlgn="base"/>
            <a:r>
              <a:rPr lang="en-GB" b="0" i="0" dirty="0">
                <a:effectLst/>
              </a:rPr>
              <a:t>​</a:t>
            </a:r>
          </a:p>
          <a:p>
            <a:pPr algn="l" fontAlgn="base"/>
            <a:r>
              <a:rPr lang="en-GB" b="0" i="0" dirty="0">
                <a:effectLst/>
              </a:rPr>
              <a:t>In order to be able to prepare children appropriately for the STT, parents of children in Year 5 are provided with a familiarisation booklet in the summer term so that they can familiarise children with how the test papers will look. All children are also encouraged to prepare by taking the practice test so that they have the experience of taking a test under similar conditions to the STT. This includes experience of hearing the test instructions on the audio files.</a:t>
            </a:r>
          </a:p>
          <a:p>
            <a:pPr algn="just" fontAlgn="base"/>
            <a:endParaRPr lang="en-GB" b="0" i="0" dirty="0">
              <a:effectLst/>
            </a:endParaRPr>
          </a:p>
          <a:p>
            <a:pPr algn="just" fontAlgn="base"/>
            <a:r>
              <a:rPr lang="en-GB" b="0" i="0" dirty="0">
                <a:effectLst/>
              </a:rPr>
              <a:t>Additional free familiarisation materials are also available on GL Assessment’s website </a:t>
            </a:r>
            <a:r>
              <a:rPr lang="en-GB" sz="1200" dirty="0">
                <a:effectLst/>
                <a:latin typeface="Segoe UI" panose="020B0502040204020203" pitchFamily="34" charset="0"/>
                <a:hlinkClick r:id="rId3"/>
              </a:rPr>
              <a:t>https://11plus.gl-assessment.co.uk/free-materials/</a:t>
            </a:r>
            <a:r>
              <a:rPr lang="en-GB" sz="1200" dirty="0">
                <a:effectLst/>
                <a:latin typeface="Segoe UI" panose="020B0502040204020203" pitchFamily="34" charset="0"/>
              </a:rPr>
              <a:t>  </a:t>
            </a:r>
            <a:r>
              <a:rPr lang="en-GB" b="0" i="0" dirty="0">
                <a:effectLst/>
              </a:rPr>
              <a:t>should parents wish to use them.</a:t>
            </a:r>
          </a:p>
          <a:p>
            <a:endParaRPr lang="en-GB" altLang="en-US" i="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dirty="0"/>
              <a:t>​</a:t>
            </a: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22</a:t>
            </a:fld>
            <a:endParaRPr lang="en-GB" dirty="0"/>
          </a:p>
        </p:txBody>
      </p:sp>
    </p:spTree>
    <p:extLst>
      <p:ext uri="{BB962C8B-B14F-4D97-AF65-F5344CB8AC3E}">
        <p14:creationId xmlns:p14="http://schemas.microsoft.com/office/powerpoint/2010/main" val="4158370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The Practice Test will be sat in two sessions with a short gap in between. Each paper is approx. 35 minutes plus time for settling the children, collection and distribution of papers and the audio instructions covering the example questions.  The total session time is therefore likely to be 45 – 50 minutes for each paper.  </a:t>
            </a:r>
          </a:p>
          <a:p>
            <a:endParaRPr lang="en-GB" altLang="en-US" dirty="0"/>
          </a:p>
          <a:p>
            <a:r>
              <a:rPr lang="en-GB" altLang="en-US" dirty="0"/>
              <a:t>It is provided to enable children to experience hearing the audio instructions and gain some understanding of the look and format of the test so when they do the Transfer Test they will know what to expect. The questions included will be of a comparable nature, but the real test questions will be different.</a:t>
            </a:r>
          </a:p>
          <a:p>
            <a:endParaRPr lang="en-GB" alt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b="1" dirty="0"/>
              <a:t>NOTE: </a:t>
            </a:r>
            <a:r>
              <a:rPr lang="en-GB" altLang="en-US" dirty="0"/>
              <a:t>The Practice Test must remain confidential and is the property of GL Assessment. </a:t>
            </a:r>
            <a:r>
              <a:rPr lang="en-GB" altLang="en-US" b="1" dirty="0"/>
              <a:t>It will not be sent home. </a:t>
            </a:r>
            <a:r>
              <a:rPr lang="en-GB" altLang="en-US" dirty="0"/>
              <a:t>The Practice Test will not be marked. </a:t>
            </a:r>
            <a:r>
              <a:rPr lang="en-GB" sz="1800" dirty="0">
                <a:effectLst/>
                <a:latin typeface="Segoe UI" panose="020B0502040204020203" pitchFamily="34" charset="0"/>
              </a:rPr>
              <a:t>There will normally be one clear day between when children take the Practice Test and the Transfer Test.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altLang="en-US" dirty="0"/>
          </a:p>
          <a:p>
            <a:r>
              <a:rPr lang="en-GB" sz="1200" kern="1200" dirty="0">
                <a:solidFill>
                  <a:schemeClr val="tx1"/>
                </a:solidFill>
                <a:effectLst/>
                <a:latin typeface="+mn-lt"/>
                <a:ea typeface="+mn-ea"/>
                <a:cs typeface="+mn-cs"/>
              </a:rPr>
              <a:t>The Transfer Test must also remain confidential and the test content must not be discussed by children, parents or staff. Children are reminded about this at the end of the Test.</a:t>
            </a:r>
            <a:endParaRPr lang="en-GB" altLang="en-US" dirty="0"/>
          </a:p>
          <a:p>
            <a:endParaRPr lang="en-GB" altLang="en-US" dirty="0"/>
          </a:p>
          <a:p>
            <a:endParaRPr lang="en-GB" altLang="en-US" b="1" dirty="0">
              <a:solidFill>
                <a:srgbClr val="FF0000"/>
              </a:solidFill>
            </a:endParaRPr>
          </a:p>
          <a:p>
            <a:endParaRPr lang="en-GB" altLang="en-US" b="1" dirty="0">
              <a:solidFill>
                <a:srgbClr val="FF0000"/>
              </a:solidFill>
            </a:endParaRP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23</a:t>
            </a:fld>
            <a:endParaRPr lang="en-GB" dirty="0"/>
          </a:p>
        </p:txBody>
      </p:sp>
    </p:spTree>
    <p:extLst>
      <p:ext uri="{BB962C8B-B14F-4D97-AF65-F5344CB8AC3E}">
        <p14:creationId xmlns:p14="http://schemas.microsoft.com/office/powerpoint/2010/main" val="37853489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latin typeface="Arial" pitchFamily="34" charset="0"/>
              </a:rPr>
              <a:t>If your child misses the Practice Test due to illness you should liaise with the school.  If you request (and your child is now well) they can sit the Practice Test on Wednesday and still sit the test on Thursday.</a:t>
            </a:r>
          </a:p>
          <a:p>
            <a:endParaRPr lang="en-GB" altLang="en-US" dirty="0">
              <a:latin typeface="Arial" pitchFamily="34" charset="0"/>
            </a:endParaRPr>
          </a:p>
          <a:p>
            <a:r>
              <a:rPr lang="en-GB" altLang="en-US" dirty="0">
                <a:latin typeface="Arial" pitchFamily="34" charset="0"/>
              </a:rPr>
              <a:t>All children attending Buckinghamshire primary schools or Partner Schools (local independent schools) will normally be expected to sit the Practice Test before attempting the Secondary Transfer Test except where they have chosen to attend another area’s test session and this clashes with the practice test session. An alternative practice test date will not be offered where the child has chosen to sit a test in another area. </a:t>
            </a:r>
          </a:p>
          <a:p>
            <a:endParaRPr lang="en-GB" altLang="en-US" dirty="0">
              <a:latin typeface="Arial" pitchFamily="34" charset="0"/>
            </a:endParaRPr>
          </a:p>
          <a:p>
            <a:r>
              <a:rPr lang="en-GB" altLang="en-US" dirty="0">
                <a:latin typeface="Arial" pitchFamily="34" charset="0"/>
              </a:rPr>
              <a:t>If your child is ill on the day of the Transfer Test they should not attempt the test. On returning to school once the child  is well the parents will be advised of the new test date(s).</a:t>
            </a: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25</a:t>
            </a:fld>
            <a:endParaRPr lang="en-GB" dirty="0"/>
          </a:p>
        </p:txBody>
      </p:sp>
    </p:spTree>
    <p:extLst>
      <p:ext uri="{BB962C8B-B14F-4D97-AF65-F5344CB8AC3E}">
        <p14:creationId xmlns:p14="http://schemas.microsoft.com/office/powerpoint/2010/main" val="211785542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26</a:t>
            </a:fld>
            <a:endParaRPr lang="en-GB" dirty="0"/>
          </a:p>
        </p:txBody>
      </p:sp>
    </p:spTree>
    <p:extLst>
      <p:ext uri="{BB962C8B-B14F-4D97-AF65-F5344CB8AC3E}">
        <p14:creationId xmlns:p14="http://schemas.microsoft.com/office/powerpoint/2010/main" val="4851957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The Secondary Transfer Test is not compulsory. </a:t>
            </a:r>
          </a:p>
          <a:p>
            <a:endParaRPr lang="en-GB" altLang="en-US" dirty="0"/>
          </a:p>
          <a:p>
            <a:r>
              <a:rPr lang="en-GB" altLang="en-US" dirty="0">
                <a:solidFill>
                  <a:srgbClr val="FF0000"/>
                </a:solidFill>
              </a:rPr>
              <a:t>Think about your child’s attainment in school to date. The national expectation for a child in Year 6 is to achieve a standardised score of 100 in the National Tests. Most children starting at grammar school in 2025 will have qualified in the Secondary Transfer Test and are likely to have gained a score of at least 100 in the National Tests.</a:t>
            </a:r>
          </a:p>
          <a:p>
            <a:endParaRPr lang="en-GB" altLang="en-US" b="1" dirty="0"/>
          </a:p>
          <a:p>
            <a:r>
              <a:rPr lang="en-GB" altLang="en-US" dirty="0"/>
              <a:t>If a grammar school is not something you would expect your child to attend, then you can discuss this with your child’s headteacher and agree if it is not appropriate for your child to take part in the Secondary Transfer Test. </a:t>
            </a:r>
          </a:p>
          <a:p>
            <a:endParaRPr lang="en-GB" altLang="en-US" dirty="0"/>
          </a:p>
          <a:p>
            <a:r>
              <a:rPr lang="en-GB" altLang="en-US" dirty="0"/>
              <a:t>If your child has Special Educational Needs and they are to sit the test, then there is more information available later about what you may do if adjustments to the test are required.</a:t>
            </a:r>
          </a:p>
          <a:p>
            <a:endParaRPr lang="en-GB" altLang="en-US" dirty="0"/>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27</a:t>
            </a:fld>
            <a:endParaRPr lang="en-GB" dirty="0"/>
          </a:p>
        </p:txBody>
      </p:sp>
    </p:spTree>
    <p:extLst>
      <p:ext uri="{BB962C8B-B14F-4D97-AF65-F5344CB8AC3E}">
        <p14:creationId xmlns:p14="http://schemas.microsoft.com/office/powerpoint/2010/main" val="307351211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The updated guidelines and form to request adjustments are available for schools to access or can be requested. The LA will coordinate this information, and a Special Access Panel made up from appropriate professionals will make the decisions on behalf of the grammar schools.</a:t>
            </a:r>
          </a:p>
          <a:p>
            <a:endParaRPr lang="en-GB" altLang="en-US" dirty="0"/>
          </a:p>
          <a:p>
            <a:r>
              <a:rPr lang="en-GB" altLang="en-US" dirty="0"/>
              <a:t>Guidance for parents can be found on the Buckinghamshire Council website here</a:t>
            </a:r>
            <a:r>
              <a:rPr lang="en-GB" altLang="en-US"/>
              <a:t>: </a:t>
            </a:r>
            <a:r>
              <a:rPr lang="en-GB" altLang="en-US" b="1"/>
              <a:t> </a:t>
            </a:r>
            <a:r>
              <a:rPr lang="en-GB">
                <a:hlinkClick r:id="rId3"/>
              </a:rPr>
              <a:t>Access arrangements and the Buckinghamshire Transfer Test | Buckinghamshire Council</a:t>
            </a:r>
            <a:endParaRPr lang="en-GB" altLang="en-US" b="1" dirty="0"/>
          </a:p>
          <a:p>
            <a:endParaRPr lang="en-GB" altLang="en-US" dirty="0"/>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30</a:t>
            </a:fld>
            <a:endParaRPr lang="en-GB" dirty="0"/>
          </a:p>
        </p:txBody>
      </p:sp>
    </p:spTree>
    <p:extLst>
      <p:ext uri="{BB962C8B-B14F-4D97-AF65-F5344CB8AC3E}">
        <p14:creationId xmlns:p14="http://schemas.microsoft.com/office/powerpoint/2010/main" val="16237664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0" i="0" dirty="0">
                <a:solidFill>
                  <a:srgbClr val="000000"/>
                </a:solidFill>
                <a:effectLst/>
                <a:latin typeface="Aptos" panose="020B0004020202020204" pitchFamily="34" charset="0"/>
              </a:rPr>
              <a:t>Access arrangements are very unlikely to be approved if the adjustments being requested are not already happening in school. </a:t>
            </a:r>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31</a:t>
            </a:fld>
            <a:endParaRPr lang="en-GB" dirty="0"/>
          </a:p>
        </p:txBody>
      </p:sp>
    </p:spTree>
    <p:extLst>
      <p:ext uri="{BB962C8B-B14F-4D97-AF65-F5344CB8AC3E}">
        <p14:creationId xmlns:p14="http://schemas.microsoft.com/office/powerpoint/2010/main" val="131892585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C52F70-5019-8158-EF90-1DBD67FF83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D43932-7A03-4135-35B2-279539FE43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EB9EF0-8028-D117-F293-CC874C3132B3}"/>
              </a:ext>
            </a:extLst>
          </p:cNvPr>
          <p:cNvSpPr>
            <a:spLocks noGrp="1"/>
          </p:cNvSpPr>
          <p:nvPr>
            <p:ph type="body" idx="1"/>
          </p:nvPr>
        </p:nvSpPr>
        <p:spPr/>
        <p:txBody>
          <a:bodyPr/>
          <a:lstStyle/>
          <a:p>
            <a:r>
              <a:rPr lang="en-GB" sz="1800" b="0" i="0" dirty="0">
                <a:solidFill>
                  <a:srgbClr val="000000"/>
                </a:solidFill>
                <a:effectLst/>
                <a:latin typeface="Aptos" panose="020B0004020202020204" pitchFamily="34" charset="0"/>
              </a:rPr>
              <a:t>Access arrangements are very unlikely to be approved if the adjustments being requested are not already happening in school. </a:t>
            </a:r>
            <a:endParaRPr lang="en-GB" dirty="0"/>
          </a:p>
        </p:txBody>
      </p:sp>
      <p:sp>
        <p:nvSpPr>
          <p:cNvPr id="4" name="Slide Number Placeholder 3">
            <a:extLst>
              <a:ext uri="{FF2B5EF4-FFF2-40B4-BE49-F238E27FC236}">
                <a16:creationId xmlns:a16="http://schemas.microsoft.com/office/drawing/2014/main" id="{6094677C-4647-432D-1A52-DBFC523580E7}"/>
              </a:ext>
            </a:extLst>
          </p:cNvPr>
          <p:cNvSpPr>
            <a:spLocks noGrp="1"/>
          </p:cNvSpPr>
          <p:nvPr>
            <p:ph type="sldNum" sz="quarter" idx="5"/>
          </p:nvPr>
        </p:nvSpPr>
        <p:spPr/>
        <p:txBody>
          <a:bodyPr/>
          <a:lstStyle/>
          <a:p>
            <a:fld id="{17A5C5A3-3FD0-4CCD-B10A-2D7E3F78E721}" type="slidenum">
              <a:rPr lang="en-GB" smtClean="0"/>
              <a:pPr/>
              <a:t>32</a:t>
            </a:fld>
            <a:endParaRPr lang="en-GB" dirty="0"/>
          </a:p>
        </p:txBody>
      </p:sp>
    </p:spTree>
    <p:extLst>
      <p:ext uri="{BB962C8B-B14F-4D97-AF65-F5344CB8AC3E}">
        <p14:creationId xmlns:p14="http://schemas.microsoft.com/office/powerpoint/2010/main" val="252362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3</a:t>
            </a:fld>
            <a:endParaRPr lang="en-GB" dirty="0"/>
          </a:p>
        </p:txBody>
      </p:sp>
    </p:spTree>
    <p:extLst>
      <p:ext uri="{BB962C8B-B14F-4D97-AF65-F5344CB8AC3E}">
        <p14:creationId xmlns:p14="http://schemas.microsoft.com/office/powerpoint/2010/main" val="313528907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A raw score is the total number of marks awarded for correct answers. </a:t>
            </a:r>
            <a:r>
              <a:rPr lang="en-GB" sz="1800" dirty="0">
                <a:effectLst/>
                <a:latin typeface="Calibri" panose="020F0502020204030204" pitchFamily="34" charset="0"/>
                <a:ea typeface="Calibri" panose="020F0502020204030204" pitchFamily="34" charset="0"/>
                <a:cs typeface="Times New Roman" panose="02020603050405020304" pitchFamily="18" charset="0"/>
              </a:rPr>
              <a:t>The marks for the English and verbal reasoning sections are added together to produce a verbal skills raw score for the test. </a:t>
            </a:r>
            <a:r>
              <a:rPr lang="en-GB" altLang="en-US" dirty="0"/>
              <a:t>The marks for the mathematical skills section produces a maths raw score for the test. The marks for the non-verbal skills section produces a non-verbal skills raw score for the test.</a:t>
            </a:r>
          </a:p>
          <a:p>
            <a:endParaRPr lang="en-GB" altLang="en-US" dirty="0"/>
          </a:p>
          <a:p>
            <a:endParaRPr lang="en-GB" altLang="en-US" dirty="0"/>
          </a:p>
          <a:p>
            <a:endParaRPr lang="en-US" altLang="en-US" dirty="0"/>
          </a:p>
          <a:p>
            <a:endParaRPr lang="en-US" altLang="en-US" dirty="0"/>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33</a:t>
            </a:fld>
            <a:endParaRPr lang="en-GB" dirty="0"/>
          </a:p>
        </p:txBody>
      </p:sp>
    </p:spTree>
    <p:extLst>
      <p:ext uri="{BB962C8B-B14F-4D97-AF65-F5344CB8AC3E}">
        <p14:creationId xmlns:p14="http://schemas.microsoft.com/office/powerpoint/2010/main" val="4035517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b="1" dirty="0"/>
              <a:t>What is the rationale behind the weightings in the test?</a:t>
            </a:r>
            <a:endParaRPr lang="en-GB" altLang="en-US" dirty="0"/>
          </a:p>
          <a:p>
            <a:r>
              <a:rPr lang="en-GB" b="0" i="0" dirty="0">
                <a:solidFill>
                  <a:srgbClr val="605E5E"/>
                </a:solidFill>
                <a:effectLst/>
                <a:latin typeface="din-next-w01-light"/>
              </a:rPr>
              <a:t>The Buckinghamshire Secondary Transfer Test assesses a range of verbal, mathematical and non-verbal skills. The verbal skills areas tested are English comprehension, technical English and verbal reasoning. Non-verbal, spatial reasoning and maths skills are assessed as well. The weightings of the three sections that  make up the Secondary Transfer Test Score (STTS) are as follows: verbal – 50%; mathematical – 25%; non-verbal – 25%. The weightings indicate the proportion of the test devoted to that skill, and also provide a balanced view of a child’s developed </a:t>
            </a:r>
            <a:r>
              <a:rPr lang="en-GB" altLang="en-US" dirty="0"/>
              <a:t>ability.</a:t>
            </a:r>
          </a:p>
          <a:p>
            <a:endParaRPr lang="en-GB" altLang="en-US" dirty="0"/>
          </a:p>
          <a:p>
            <a:r>
              <a:rPr lang="en-GB" altLang="en-US" dirty="0"/>
              <a:t>For example, if a pupil has standardised scores of 140, 120 and 84, applying this weighting would give:</a:t>
            </a:r>
          </a:p>
          <a:p>
            <a:r>
              <a:rPr lang="en-GB" altLang="en-US" dirty="0"/>
              <a:t>Verbal standardised score of 140 x 50% = 70</a:t>
            </a:r>
          </a:p>
          <a:p>
            <a:r>
              <a:rPr lang="en-GB" altLang="en-US" dirty="0"/>
              <a:t>Mathematical standardised score of 120 x 25% = 30</a:t>
            </a:r>
          </a:p>
          <a:p>
            <a:r>
              <a:rPr lang="en-GB" altLang="en-US" dirty="0"/>
              <a:t>Non-verbal standardised score of 84 x 25% = 21</a:t>
            </a:r>
          </a:p>
          <a:p>
            <a:r>
              <a:rPr lang="en-GB" altLang="en-US" dirty="0"/>
              <a:t>STTS = 70 + 30 + 21 = 121</a:t>
            </a:r>
          </a:p>
          <a:p>
            <a:endParaRPr lang="en-GB" altLang="en-US" dirty="0"/>
          </a:p>
          <a:p>
            <a:r>
              <a:rPr lang="en-GB" altLang="en-US" dirty="0">
                <a:solidFill>
                  <a:srgbClr val="FFFF00"/>
                </a:solidFill>
              </a:rPr>
              <a:t>Details about the score will be provided both in the results letter and to the primary headteacher, along with the decision as to whether this score qualifies the child for entry to a grammar school. </a:t>
            </a:r>
          </a:p>
          <a:p>
            <a:r>
              <a:rPr lang="en-GB" altLang="en-US" b="1" i="1" dirty="0"/>
              <a:t>​</a:t>
            </a:r>
            <a:endParaRPr lang="en-GB" altLang="en-US" i="1" dirty="0"/>
          </a:p>
          <a:p>
            <a:r>
              <a:rPr lang="en-GB" altLang="en-US" b="0" i="0" dirty="0"/>
              <a:t>The</a:t>
            </a:r>
            <a:r>
              <a:rPr lang="en-GB" altLang="en-US" b="0" i="0" baseline="0" dirty="0"/>
              <a:t> test result is only appropriate for entry to a </a:t>
            </a:r>
            <a:r>
              <a:rPr lang="en-GB" altLang="en-US" b="0" i="0" dirty="0"/>
              <a:t>Buckinghamshire Grammar</a:t>
            </a:r>
            <a:r>
              <a:rPr lang="en-GB" altLang="en-US" b="0" i="0" baseline="0" dirty="0"/>
              <a:t> school and is not </a:t>
            </a:r>
            <a:r>
              <a:rPr lang="en-GB" altLang="en-US" b="0" i="0" dirty="0"/>
              <a:t>transferable to grammar schools in other</a:t>
            </a:r>
            <a:r>
              <a:rPr lang="en-GB" altLang="en-US" b="0" i="0" baseline="0" dirty="0"/>
              <a:t> areas. </a:t>
            </a:r>
            <a:endParaRPr lang="en-GB" altLang="en-US" b="0" i="0" dirty="0"/>
          </a:p>
          <a:p>
            <a:endParaRPr lang="en-GB" altLang="en-US" dirty="0"/>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34</a:t>
            </a:fld>
            <a:endParaRPr lang="en-GB" dirty="0"/>
          </a:p>
        </p:txBody>
      </p:sp>
    </p:spTree>
    <p:extLst>
      <p:ext uri="{BB962C8B-B14F-4D97-AF65-F5344CB8AC3E}">
        <p14:creationId xmlns:p14="http://schemas.microsoft.com/office/powerpoint/2010/main" val="353325877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lnSpc>
                <a:spcPct val="90000"/>
              </a:lnSpc>
            </a:pPr>
            <a:r>
              <a:rPr lang="en-GB" altLang="en-US" dirty="0"/>
              <a:t>The email/letter is addressed to the parent/carer not the child. </a:t>
            </a:r>
          </a:p>
          <a:p>
            <a:pPr eaLnBrk="1" hangingPunct="1">
              <a:lnSpc>
                <a:spcPct val="90000"/>
              </a:lnSpc>
            </a:pPr>
            <a:endParaRPr lang="en-GB" altLang="en-US" dirty="0"/>
          </a:p>
          <a:p>
            <a:pPr eaLnBrk="1" hangingPunct="1">
              <a:lnSpc>
                <a:spcPct val="90000"/>
              </a:lnSpc>
            </a:pPr>
            <a:r>
              <a:rPr lang="en-GB" altLang="en-US" dirty="0"/>
              <a:t>It will be sent at the end of the school day. Please check your junk mail if you do not think you have received the email. </a:t>
            </a:r>
          </a:p>
          <a:p>
            <a:pPr eaLnBrk="1" hangingPunct="1">
              <a:lnSpc>
                <a:spcPct val="90000"/>
              </a:lnSpc>
            </a:pPr>
            <a:endParaRPr lang="en-GB" altLang="en-US" dirty="0"/>
          </a:p>
          <a:p>
            <a:pPr eaLnBrk="1" hangingPunct="1">
              <a:lnSpc>
                <a:spcPct val="90000"/>
              </a:lnSpc>
            </a:pPr>
            <a:r>
              <a:rPr lang="en-GB" altLang="en-US" dirty="0"/>
              <a:t>Its contents are confidential and should not be used as a comparison between children.</a:t>
            </a:r>
          </a:p>
          <a:p>
            <a:pPr eaLnBrk="1" hangingPunct="1">
              <a:lnSpc>
                <a:spcPct val="90000"/>
              </a:lnSpc>
            </a:pPr>
            <a:endParaRPr lang="en-GB" altLang="en-US" dirty="0"/>
          </a:p>
          <a:p>
            <a:pPr eaLnBrk="1" hangingPunct="1">
              <a:lnSpc>
                <a:spcPct val="90000"/>
              </a:lnSpc>
            </a:pPr>
            <a:r>
              <a:rPr lang="en-GB" altLang="en-US" dirty="0"/>
              <a:t>If parents live separately then both parents can use the code to provide their email and then we will send both parents the child’s results. </a:t>
            </a:r>
          </a:p>
          <a:p>
            <a:pPr eaLnBrk="1" hangingPunct="1">
              <a:lnSpc>
                <a:spcPct val="90000"/>
              </a:lnSpc>
            </a:pPr>
            <a:endParaRPr lang="en-GB" altLang="en-US" dirty="0"/>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TBGS website includes a lot of data about the test for the last few years: </a:t>
            </a:r>
            <a:r>
              <a:rPr lang="en-GB" sz="2800" dirty="0">
                <a:hlinkClick r:id="rId3"/>
              </a:rPr>
              <a:t>The Buckinghamshire Grammar Schools | Test Data</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35</a:t>
            </a:fld>
            <a:endParaRPr lang="en-GB" dirty="0"/>
          </a:p>
        </p:txBody>
      </p:sp>
    </p:spTree>
    <p:extLst>
      <p:ext uri="{BB962C8B-B14F-4D97-AF65-F5344CB8AC3E}">
        <p14:creationId xmlns:p14="http://schemas.microsoft.com/office/powerpoint/2010/main" val="290513992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Grammar school admissions policies are published on the school websites. These can be accessed from the TBGS website: </a:t>
            </a:r>
            <a:r>
              <a:rPr lang="en-GB" sz="18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https://www.thebucksgrammarschools.org/tbgs-schools</a:t>
            </a:r>
            <a:endParaRPr lang="en-GB" sz="18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u="none"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The deadline for sending information </a:t>
            </a:r>
            <a:r>
              <a:rPr lang="en-GB" sz="18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to the grammar school t</a:t>
            </a:r>
            <a:r>
              <a:rPr lang="en-GB" sz="1800" u="none"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o apply under the Pupil Premium criterion to be included in the first round of allocations is 31 October 2025.</a:t>
            </a:r>
            <a:endParaRPr lang="en-GB" sz="1800" u="none"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38</a:t>
            </a:fld>
            <a:endParaRPr lang="en-GB" dirty="0"/>
          </a:p>
        </p:txBody>
      </p:sp>
    </p:spTree>
    <p:extLst>
      <p:ext uri="{BB962C8B-B14F-4D97-AF65-F5344CB8AC3E}">
        <p14:creationId xmlns:p14="http://schemas.microsoft.com/office/powerpoint/2010/main" val="186838725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39</a:t>
            </a:fld>
            <a:endParaRPr lang="en-GB" dirty="0"/>
          </a:p>
        </p:txBody>
      </p:sp>
    </p:spTree>
    <p:extLst>
      <p:ext uri="{BB962C8B-B14F-4D97-AF65-F5344CB8AC3E}">
        <p14:creationId xmlns:p14="http://schemas.microsoft.com/office/powerpoint/2010/main" val="174252165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40</a:t>
            </a:fld>
            <a:endParaRPr lang="en-GB" dirty="0"/>
          </a:p>
        </p:txBody>
      </p:sp>
    </p:spTree>
    <p:extLst>
      <p:ext uri="{BB962C8B-B14F-4D97-AF65-F5344CB8AC3E}">
        <p14:creationId xmlns:p14="http://schemas.microsoft.com/office/powerpoint/2010/main" val="213577323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solidFill>
                  <a:srgbClr val="FF0000"/>
                </a:solidFill>
              </a:rPr>
              <a:t>The advantages of going to Selection Review – you will know the decision before 1 March and if qualified will be qualified for ANY grammar school and your child will be considered for all your preference Buckinghamshire grammar schools in the first round of allocations. </a:t>
            </a:r>
          </a:p>
          <a:p>
            <a:endParaRPr lang="en-GB" altLang="en-US" b="1" dirty="0">
              <a:solidFill>
                <a:srgbClr val="FF0000"/>
              </a:solidFill>
            </a:endParaRPr>
          </a:p>
          <a:p>
            <a:r>
              <a:rPr lang="en-GB" altLang="en-US" b="1" dirty="0">
                <a:solidFill>
                  <a:srgbClr val="FF0000"/>
                </a:solidFill>
              </a:rPr>
              <a:t>If a child is qualified at appeal, the qualification is for the particular school only.</a:t>
            </a:r>
          </a:p>
          <a:p>
            <a:endParaRPr lang="en-GB" altLang="en-US" dirty="0">
              <a:solidFill>
                <a:srgbClr val="FF0000"/>
              </a:solidFill>
            </a:endParaRPr>
          </a:p>
          <a:p>
            <a:r>
              <a:rPr lang="en-GB" altLang="en-US" b="0" i="0" dirty="0">
                <a:solidFill>
                  <a:srgbClr val="FF0000"/>
                </a:solidFill>
              </a:rPr>
              <a:t>For 2025 36.4 % of the review cases were qualified for grammar school entry. </a:t>
            </a:r>
          </a:p>
          <a:p>
            <a:endParaRPr lang="en-GB" altLang="en-US" b="1" i="1" dirty="0">
              <a:solidFill>
                <a:srgbClr val="FF0000"/>
              </a:solidFill>
            </a:endParaRP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41</a:t>
            </a:fld>
            <a:endParaRPr lang="en-GB" dirty="0"/>
          </a:p>
        </p:txBody>
      </p:sp>
    </p:spTree>
    <p:extLst>
      <p:ext uri="{BB962C8B-B14F-4D97-AF65-F5344CB8AC3E}">
        <p14:creationId xmlns:p14="http://schemas.microsoft.com/office/powerpoint/2010/main" val="149132299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b="0" i="0" u="none" dirty="0">
                <a:solidFill>
                  <a:srgbClr val="FF0000"/>
                </a:solidFill>
              </a:rPr>
              <a:t>Appeals statistics and support can be found here: </a:t>
            </a:r>
            <a:r>
              <a:rPr lang="en-GB" dirty="0">
                <a:hlinkClick r:id="rId3"/>
              </a:rPr>
              <a:t>Grammar school appeals (qualified and unqualified) | Buckinghamshire Council</a:t>
            </a:r>
            <a:endParaRPr lang="en-GB" altLang="en-US" b="0" i="0" u="none" dirty="0">
              <a:solidFill>
                <a:srgbClr val="FF0000"/>
              </a:solidFill>
            </a:endParaRPr>
          </a:p>
          <a:p>
            <a:endParaRPr lang="en-GB" altLang="en-US" b="0" i="0" u="none" dirty="0"/>
          </a:p>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42</a:t>
            </a:fld>
            <a:endParaRPr lang="en-GB" dirty="0"/>
          </a:p>
        </p:txBody>
      </p:sp>
    </p:spTree>
    <p:extLst>
      <p:ext uri="{BB962C8B-B14F-4D97-AF65-F5344CB8AC3E}">
        <p14:creationId xmlns:p14="http://schemas.microsoft.com/office/powerpoint/2010/main" val="338169619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ltLang="en-US"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43</a:t>
            </a:fld>
            <a:endParaRPr lang="en-GB" dirty="0"/>
          </a:p>
        </p:txBody>
      </p:sp>
    </p:spTree>
    <p:extLst>
      <p:ext uri="{BB962C8B-B14F-4D97-AF65-F5344CB8AC3E}">
        <p14:creationId xmlns:p14="http://schemas.microsoft.com/office/powerpoint/2010/main" val="329413910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44</a:t>
            </a:fld>
            <a:endParaRPr lang="en-GB" dirty="0"/>
          </a:p>
        </p:txBody>
      </p:sp>
    </p:spTree>
    <p:extLst>
      <p:ext uri="{BB962C8B-B14F-4D97-AF65-F5344CB8AC3E}">
        <p14:creationId xmlns:p14="http://schemas.microsoft.com/office/powerpoint/2010/main" val="12067119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****Applying on time is one of the most important things a parent can do for their child.****</a:t>
            </a:r>
          </a:p>
          <a:p>
            <a:r>
              <a:rPr lang="en-US" altLang="en-US" dirty="0"/>
              <a:t>When parents make late applications, they are more likely not to get their preference, and for their child to be placed at a school they did not want.  </a:t>
            </a: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4</a:t>
            </a:fld>
            <a:endParaRPr lang="en-GB" dirty="0"/>
          </a:p>
        </p:txBody>
      </p:sp>
    </p:spTree>
    <p:extLst>
      <p:ext uri="{BB962C8B-B14F-4D97-AF65-F5344CB8AC3E}">
        <p14:creationId xmlns:p14="http://schemas.microsoft.com/office/powerpoint/2010/main" val="80119284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45</a:t>
            </a:fld>
            <a:endParaRPr lang="en-GB" dirty="0"/>
          </a:p>
        </p:txBody>
      </p:sp>
    </p:spTree>
    <p:extLst>
      <p:ext uri="{BB962C8B-B14F-4D97-AF65-F5344CB8AC3E}">
        <p14:creationId xmlns:p14="http://schemas.microsoft.com/office/powerpoint/2010/main" val="8732099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Buckinghamshire does not include the borough of Milton Keynes which is a separate authority. </a:t>
            </a:r>
          </a:p>
        </p:txBody>
      </p:sp>
      <p:sp>
        <p:nvSpPr>
          <p:cNvPr id="4" name="Slide Number Placeholder 3"/>
          <p:cNvSpPr>
            <a:spLocks noGrp="1"/>
          </p:cNvSpPr>
          <p:nvPr>
            <p:ph type="sldNum" sz="quarter" idx="10"/>
          </p:nvPr>
        </p:nvSpPr>
        <p:spPr/>
        <p:txBody>
          <a:bodyPr/>
          <a:lstStyle/>
          <a:p>
            <a:fld id="{17A5C5A3-3FD0-4CCD-B10A-2D7E3F78E721}" type="slidenum">
              <a:rPr lang="en-GB" smtClean="0"/>
              <a:pPr/>
              <a:t>5</a:t>
            </a:fld>
            <a:endParaRPr lang="en-GB"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You can make the application at home or at a library or at work.</a:t>
            </a:r>
            <a:r>
              <a:rPr lang="en-GB" altLang="en-US" baseline="0" dirty="0"/>
              <a:t> </a:t>
            </a:r>
            <a:r>
              <a:rPr lang="en-GB" altLang="en-US" dirty="0"/>
              <a:t> </a:t>
            </a:r>
          </a:p>
          <a:p>
            <a:r>
              <a:rPr lang="en-GB" altLang="en-US" dirty="0"/>
              <a:t>Top tip: make a point of remembering which email address you used and recording your password and your secret question information so you can re-set it if necessary. </a:t>
            </a:r>
            <a:r>
              <a:rPr lang="en-GB" altLang="en-US" dirty="0">
                <a:solidFill>
                  <a:srgbClr val="FF0000"/>
                </a:solidFill>
              </a:rPr>
              <a:t>Also, use an email address you will have access to on 1 March 2026.</a:t>
            </a:r>
          </a:p>
          <a:p>
            <a:r>
              <a:rPr lang="en-GB" altLang="en-US" dirty="0">
                <a:solidFill>
                  <a:srgbClr val="FF0000"/>
                </a:solidFill>
              </a:rPr>
              <a:t>Occasionally bulk sent emails from the council will go into your spam so always check your spam if you are expecting an email from us</a:t>
            </a: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6</a:t>
            </a:fld>
            <a:endParaRPr lang="en-GB" dirty="0"/>
          </a:p>
        </p:txBody>
      </p:sp>
    </p:spTree>
    <p:extLst>
      <p:ext uri="{BB962C8B-B14F-4D97-AF65-F5344CB8AC3E}">
        <p14:creationId xmlns:p14="http://schemas.microsoft.com/office/powerpoint/2010/main" val="23284684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solidFill>
                  <a:srgbClr val="FF0000"/>
                </a:solidFill>
              </a:rPr>
              <a:t>Which is your nearest school(s)? You can check here –</a:t>
            </a:r>
            <a:r>
              <a:rPr lang="en-GB" dirty="0">
                <a:hlinkClick r:id="rId3"/>
              </a:rPr>
              <a:t>Find my child a school place</a:t>
            </a:r>
            <a:r>
              <a:rPr lang="en-US" altLang="en-US" dirty="0">
                <a:solidFill>
                  <a:srgbClr val="FF0000"/>
                </a:solidFill>
              </a:rPr>
              <a:t> this will tell you which schools are your catchment schools and how far away they are ‘as the crow flies’ which is how we measure for allocation purposes. </a:t>
            </a:r>
          </a:p>
          <a:p>
            <a:endParaRPr lang="en-US" altLang="en-US" dirty="0">
              <a:solidFill>
                <a:srgbClr val="FF0000"/>
              </a:solidFill>
            </a:endParaRPr>
          </a:p>
          <a:p>
            <a:r>
              <a:rPr lang="en-US" altLang="en-US" dirty="0">
                <a:solidFill>
                  <a:srgbClr val="FF0000"/>
                </a:solidFill>
              </a:rPr>
              <a:t>We will let you know the outcome of the Secondary Transfer Test before submitting your preferences by the deadline of Midnight on 31 October. </a:t>
            </a:r>
          </a:p>
          <a:p>
            <a:endParaRPr lang="en-US" altLang="en-US" dirty="0">
              <a:solidFill>
                <a:srgbClr val="FF0000"/>
              </a:solidFill>
            </a:endParaRPr>
          </a:p>
          <a:p>
            <a:r>
              <a:rPr lang="en-US" altLang="en-US" baseline="0" dirty="0">
                <a:solidFill>
                  <a:srgbClr val="FF0000"/>
                </a:solidFill>
              </a:rPr>
              <a:t>You have the option to list up to 6 schools and we would suggest that even if you expect your child to qualify in the test that you consider including non grammar school options. </a:t>
            </a:r>
            <a:r>
              <a:rPr lang="en-US" altLang="en-US" dirty="0">
                <a:solidFill>
                  <a:srgbClr val="FF0000"/>
                </a:solidFill>
              </a:rPr>
              <a:t> </a:t>
            </a:r>
          </a:p>
          <a:p>
            <a:pPr defTabSz="914318">
              <a:defRPr/>
            </a:pPr>
            <a:endParaRPr lang="en-US" altLang="en-US" dirty="0">
              <a:solidFill>
                <a:srgbClr val="FF0000"/>
              </a:solidFill>
            </a:endParaRPr>
          </a:p>
          <a:p>
            <a:pPr defTabSz="914318">
              <a:defRPr/>
            </a:pPr>
            <a:r>
              <a:rPr lang="en-US" altLang="en-US" dirty="0">
                <a:solidFill>
                  <a:srgbClr val="FF0000"/>
                </a:solidFill>
              </a:rPr>
              <a:t>If your child has not taken the test or you do not expect them to be qualified for entry to a grammar school, then you do not need to include grammar school preferences. </a:t>
            </a:r>
          </a:p>
          <a:p>
            <a:endParaRPr lang="en-US" altLang="en-US" b="0" dirty="0"/>
          </a:p>
          <a:p>
            <a:r>
              <a:rPr lang="en-US" altLang="en-US" dirty="0"/>
              <a:t>New preferences and changes can be made from the second allocation round onwards, but for the first round and the reallocation round the order cannot be altered so make sure you include all the schools you want your child to be considered for when you make your application. </a:t>
            </a:r>
          </a:p>
          <a:p>
            <a:endParaRPr lang="en-US" altLang="en-US" b="1" dirty="0"/>
          </a:p>
          <a:p>
            <a:r>
              <a:rPr lang="en-US" altLang="en-US" b="1" dirty="0"/>
              <a:t>Make your application by the deadline!</a:t>
            </a:r>
            <a:endParaRPr lang="en-US" altLang="en-US" dirty="0"/>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7</a:t>
            </a:fld>
            <a:endParaRPr lang="en-GB" dirty="0"/>
          </a:p>
        </p:txBody>
      </p:sp>
    </p:spTree>
    <p:extLst>
      <p:ext uri="{BB962C8B-B14F-4D97-AF65-F5344CB8AC3E}">
        <p14:creationId xmlns:p14="http://schemas.microsoft.com/office/powerpoint/2010/main" val="4569345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solidFill>
                  <a:srgbClr val="FF0000"/>
                </a:solidFill>
              </a:rPr>
              <a:t>For example - The Highcrest Academy’s banding test – parents in the Wycombe area need to be aware of their rules.</a:t>
            </a:r>
          </a:p>
          <a:p>
            <a:endParaRPr lang="en-GB" altLang="en-US" dirty="0"/>
          </a:p>
          <a:p>
            <a:r>
              <a:rPr lang="en-GB" altLang="en-US" dirty="0"/>
              <a:t>All schools give priority to children who are looked after or who are now adopted but prior to being adopted were looked after. If this applies to you - check the small print and include details with your application! </a:t>
            </a:r>
          </a:p>
          <a:p>
            <a:endParaRPr lang="en-GB" altLang="en-US" dirty="0"/>
          </a:p>
          <a:p>
            <a:r>
              <a:rPr lang="en-GB" altLang="en-US" dirty="0"/>
              <a:t>All grammar schools give priority to pupils who qualify for Pupil Premium and this can be for children who have not met the county-wide qualification mark of 121. All schools will ask for evidence of Pupil Premium to be sent to them.  </a:t>
            </a:r>
          </a:p>
          <a:p>
            <a:endParaRPr lang="en-GB" altLang="en-US" dirty="0"/>
          </a:p>
          <a:p>
            <a:r>
              <a:rPr lang="en-GB" altLang="en-US" dirty="0"/>
              <a:t>Some schools give priority on the basis of faith, and you do not necessarily have to be the same faith to be able to apply under a faith rule</a:t>
            </a:r>
          </a:p>
          <a:p>
            <a:endParaRPr lang="en-GB" altLang="en-US" dirty="0"/>
          </a:p>
          <a:p>
            <a:r>
              <a:rPr lang="en-GB" altLang="en-US" dirty="0"/>
              <a:t>Many schools give priority if your child has an older sibling attending the school already (but some don’t!) .</a:t>
            </a:r>
          </a:p>
          <a:p>
            <a:endParaRPr lang="en-GB" altLang="en-US" dirty="0"/>
          </a:p>
          <a:p>
            <a:r>
              <a:rPr lang="en-GB" altLang="en-US" dirty="0"/>
              <a:t>Where schools have some of the rules we have listed above, they will require you to complete a supplementary information </a:t>
            </a:r>
            <a:r>
              <a:rPr lang="en-GB" altLang="en-US" i="0" dirty="0"/>
              <a:t>form (SIF) to </a:t>
            </a:r>
            <a:r>
              <a:rPr lang="en-GB" altLang="en-US" dirty="0"/>
              <a:t>provide extra information to help them apply their admission rules – check the school’s website as well as the Council’s website. SIFs should always be returned to the school. </a:t>
            </a: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8</a:t>
            </a:fld>
            <a:endParaRPr lang="en-GB" dirty="0"/>
          </a:p>
        </p:txBody>
      </p:sp>
    </p:spTree>
    <p:extLst>
      <p:ext uri="{BB962C8B-B14F-4D97-AF65-F5344CB8AC3E}">
        <p14:creationId xmlns:p14="http://schemas.microsoft.com/office/powerpoint/2010/main" val="3152976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GB" altLang="en-US" dirty="0"/>
              <a:t>It is difficult to summarise this in one slide, parents should read the School Transport Policy and Guidance on the website at:</a:t>
            </a:r>
          </a:p>
          <a:p>
            <a:pPr>
              <a:defRPr/>
            </a:pPr>
            <a:endParaRPr lang="en-GB" altLang="en-US" dirty="0"/>
          </a:p>
          <a:p>
            <a:pPr>
              <a:defRPr/>
            </a:pPr>
            <a:r>
              <a:rPr lang="en-GB" dirty="0">
                <a:hlinkClick r:id="rId3"/>
              </a:rPr>
              <a:t>Home to School Transport Policy (0 to 25 Year Olds) | Buckinghamshire Council</a:t>
            </a:r>
            <a:r>
              <a:rPr lang="en-GB" dirty="0"/>
              <a:t> </a:t>
            </a:r>
          </a:p>
          <a:p>
            <a:pPr>
              <a:defRPr/>
            </a:pPr>
            <a:endParaRPr lang="en-GB" dirty="0"/>
          </a:p>
          <a:p>
            <a:pPr>
              <a:defRPr/>
            </a:pPr>
            <a:r>
              <a:rPr lang="en-GB" dirty="0"/>
              <a:t>There are lots of transport methods – summarised here: </a:t>
            </a:r>
            <a:r>
              <a:rPr lang="en-GB" dirty="0">
                <a:hlinkClick r:id="rId4"/>
              </a:rPr>
              <a:t>School transport options | Buckinghamshire Council</a:t>
            </a:r>
            <a:endParaRPr lang="en-GB" dirty="0"/>
          </a:p>
          <a:p>
            <a:pPr>
              <a:defRPr/>
            </a:pPr>
            <a:endParaRPr lang="en-GB" dirty="0"/>
          </a:p>
          <a:p>
            <a:pPr>
              <a:defRPr/>
            </a:pPr>
            <a:r>
              <a:rPr lang="en-GB" dirty="0"/>
              <a:t>Still have questions? </a:t>
            </a:r>
          </a:p>
          <a:p>
            <a:pPr>
              <a:defRPr/>
            </a:pPr>
            <a:endParaRPr lang="en-GB" dirty="0"/>
          </a:p>
          <a:p>
            <a:pPr>
              <a:defRPr/>
            </a:pPr>
            <a:r>
              <a:rPr lang="en-GB" dirty="0">
                <a:hlinkClick r:id="rId5"/>
              </a:rPr>
              <a:t>School transport frequently asked questions | Buckinghamshire Council</a:t>
            </a:r>
            <a:endParaRPr lang="en-GB" altLang="en-US" dirty="0"/>
          </a:p>
          <a:p>
            <a:pPr>
              <a:defRPr/>
            </a:pPr>
            <a:endParaRPr lang="en-GB" altLang="en-US" dirty="0"/>
          </a:p>
          <a:p>
            <a:pPr>
              <a:defRPr/>
            </a:pPr>
            <a:r>
              <a:rPr lang="en-GB" altLang="en-US" dirty="0"/>
              <a:t>On the website there is a Nearest School Transport Checker which will give home to school distances using roads not in a straight line: </a:t>
            </a:r>
          </a:p>
          <a:p>
            <a:pPr>
              <a:defRPr/>
            </a:pPr>
            <a:endParaRPr lang="en-GB" dirty="0">
              <a:hlinkClick r:id="rId6"/>
            </a:endParaRPr>
          </a:p>
          <a:p>
            <a:pPr>
              <a:defRPr/>
            </a:pPr>
            <a:r>
              <a:rPr lang="en-GB" dirty="0">
                <a:hlinkClick r:id="rId7"/>
              </a:rPr>
              <a:t>Find my child a school place (buckinghamshire.gov.uk)</a:t>
            </a:r>
            <a:r>
              <a:rPr lang="en-GB" dirty="0"/>
              <a:t> </a:t>
            </a:r>
          </a:p>
          <a:p>
            <a:pPr>
              <a:defRPr/>
            </a:pPr>
            <a:endParaRPr lang="en-GB" altLang="en-US" dirty="0"/>
          </a:p>
          <a:p>
            <a:pPr>
              <a:defRPr/>
            </a:pPr>
            <a:r>
              <a:rPr lang="en-GB" altLang="en-US" dirty="0"/>
              <a:t>If you qualify for grammar school and attend your nearest grammar school you will only be assisted with transport if there is no nearer upper school.</a:t>
            </a:r>
          </a:p>
          <a:p>
            <a:pPr>
              <a:defRPr/>
            </a:pPr>
            <a:endParaRPr lang="en-GB" altLang="en-US" dirty="0"/>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9</a:t>
            </a:fld>
            <a:endParaRPr lang="en-GB" dirty="0"/>
          </a:p>
        </p:txBody>
      </p:sp>
    </p:spTree>
    <p:extLst>
      <p:ext uri="{BB962C8B-B14F-4D97-AF65-F5344CB8AC3E}">
        <p14:creationId xmlns:p14="http://schemas.microsoft.com/office/powerpoint/2010/main" val="34359734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pPr/>
              <a:t>5/7/2025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13409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215B87-3049-4CCA-8D28-C8F0F29ED1B4}" type="datetimeFigureOut">
              <a:rPr lang="en-GB" smtClean="0"/>
              <a:pPr/>
              <a:t>07/05/2025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4233942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215B87-3049-4CCA-8D28-C8F0F29ED1B4}" type="datetimeFigureOut">
              <a:rPr lang="en-GB" smtClean="0"/>
              <a:pPr/>
              <a:t>07/05/2025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25386948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txBox="1">
            <a:spLocks/>
          </p:cNvSpPr>
          <p:nvPr userDrawn="1"/>
        </p:nvSpPr>
        <p:spPr>
          <a:xfrm>
            <a:off x="685908" y="1599416"/>
            <a:ext cx="7773646" cy="11036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400" dirty="0"/>
              <a:t>Click to edit Master title style</a:t>
            </a:r>
            <a:endParaRPr lang="en-GB" sz="4400" dirty="0"/>
          </a:p>
        </p:txBody>
      </p:sp>
      <p:sp>
        <p:nvSpPr>
          <p:cNvPr id="3" name="Subtitle 2"/>
          <p:cNvSpPr txBox="1">
            <a:spLocks/>
          </p:cNvSpPr>
          <p:nvPr userDrawn="1"/>
        </p:nvSpPr>
        <p:spPr>
          <a:xfrm>
            <a:off x="1371819" y="2917558"/>
            <a:ext cx="6401826" cy="131576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800" kern="1200">
                <a:solidFill>
                  <a:schemeClr val="tx1">
                    <a:tint val="7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400" kern="1200">
                <a:solidFill>
                  <a:schemeClr val="tx1">
                    <a:tint val="75000"/>
                  </a:schemeClr>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9pPr>
          </a:lstStyle>
          <a:p>
            <a:r>
              <a:rPr lang="en-US" sz="2800" dirty="0"/>
              <a:t>Click to edit Master subtitle style</a:t>
            </a:r>
            <a:endParaRPr lang="en-GB" sz="2800" dirty="0"/>
          </a:p>
        </p:txBody>
      </p:sp>
      <p:sp>
        <p:nvSpPr>
          <p:cNvPr id="4" name="Date Placeholder 3"/>
          <p:cNvSpPr txBox="1">
            <a:spLocks/>
          </p:cNvSpPr>
          <p:nvPr userDrawn="1"/>
        </p:nvSpPr>
        <p:spPr>
          <a:xfrm>
            <a:off x="457275" y="4772026"/>
            <a:ext cx="2133942" cy="27411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EA3FF8B-3D7E-40A3-972F-2290F6E679E5}" type="datetimeFigureOut">
              <a:rPr lang="en-GB" sz="1800" smtClean="0"/>
              <a:pPr/>
              <a:t>07/05/2025</a:t>
            </a:fld>
            <a:endParaRPr lang="en-GB" sz="1800" dirty="0"/>
          </a:p>
        </p:txBody>
      </p:sp>
      <p:sp>
        <p:nvSpPr>
          <p:cNvPr id="5" name="Slide Number Placeholder 5"/>
          <p:cNvSpPr txBox="1">
            <a:spLocks/>
          </p:cNvSpPr>
          <p:nvPr userDrawn="1"/>
        </p:nvSpPr>
        <p:spPr>
          <a:xfrm>
            <a:off x="6554251" y="4772026"/>
            <a:ext cx="2133942" cy="27411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10B5BB9-13EB-4BF4-AFFE-1FD7252BD932}" type="slidenum">
              <a:rPr lang="en-GB" sz="1800" smtClean="0"/>
              <a:pPr/>
              <a:t>‹#›</a:t>
            </a:fld>
            <a:endParaRPr lang="en-GB" sz="1800" dirty="0"/>
          </a:p>
        </p:txBody>
      </p:sp>
      <p:sp>
        <p:nvSpPr>
          <p:cNvPr id="6" name="Title 1"/>
          <p:cNvSpPr txBox="1">
            <a:spLocks/>
          </p:cNvSpPr>
          <p:nvPr userDrawn="1"/>
        </p:nvSpPr>
        <p:spPr>
          <a:xfrm>
            <a:off x="685908" y="1599416"/>
            <a:ext cx="7773646" cy="110362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400" dirty="0"/>
              <a:t>Click to edit Master title style</a:t>
            </a:r>
            <a:endParaRPr lang="en-GB" sz="4400" dirty="0"/>
          </a:p>
        </p:txBody>
      </p:sp>
      <p:sp>
        <p:nvSpPr>
          <p:cNvPr id="7" name="Subtitle 2"/>
          <p:cNvSpPr txBox="1">
            <a:spLocks/>
          </p:cNvSpPr>
          <p:nvPr userDrawn="1"/>
        </p:nvSpPr>
        <p:spPr>
          <a:xfrm>
            <a:off x="1371819" y="2917558"/>
            <a:ext cx="6401826" cy="13157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3200" dirty="0"/>
              <a:t>Click to edit Master subtitle style</a:t>
            </a:r>
            <a:endParaRPr lang="en-GB" sz="3200" dirty="0"/>
          </a:p>
        </p:txBody>
      </p:sp>
      <p:sp>
        <p:nvSpPr>
          <p:cNvPr id="8" name="Date Placeholder 3"/>
          <p:cNvSpPr txBox="1">
            <a:spLocks/>
          </p:cNvSpPr>
          <p:nvPr userDrawn="1"/>
        </p:nvSpPr>
        <p:spPr>
          <a:xfrm>
            <a:off x="457275" y="4772026"/>
            <a:ext cx="2133942" cy="274117"/>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B2AC66C-F0BF-44A7-86C9-611CA48A43D7}" type="datetimeFigureOut">
              <a:rPr lang="en-GB" sz="1200" smtClean="0"/>
              <a:pPr/>
              <a:t>07/05/2025</a:t>
            </a:fld>
            <a:endParaRPr lang="en-GB" sz="1200" dirty="0"/>
          </a:p>
        </p:txBody>
      </p:sp>
      <p:sp>
        <p:nvSpPr>
          <p:cNvPr id="9" name="Slide Number Placeholder 5"/>
          <p:cNvSpPr txBox="1">
            <a:spLocks/>
          </p:cNvSpPr>
          <p:nvPr userDrawn="1"/>
        </p:nvSpPr>
        <p:spPr>
          <a:xfrm>
            <a:off x="6554251" y="4772026"/>
            <a:ext cx="2133942" cy="274117"/>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AF9087-94BC-415C-8A96-1D40BD70811D}" type="slidenum">
              <a:rPr lang="en-GB" sz="1200" smtClean="0"/>
              <a:pPr/>
              <a:t>‹#›</a:t>
            </a:fld>
            <a:endParaRPr lang="en-GB" sz="1200" dirty="0"/>
          </a:p>
        </p:txBody>
      </p:sp>
      <p:sp>
        <p:nvSpPr>
          <p:cNvPr id="10" name="Rectangle 9"/>
          <p:cNvSpPr/>
          <p:nvPr userDrawn="1"/>
        </p:nvSpPr>
        <p:spPr>
          <a:xfrm flipV="1">
            <a:off x="-1" y="-1"/>
            <a:ext cx="9153139" cy="6863708"/>
          </a:xfrm>
          <a:prstGeom prst="rect">
            <a:avLst/>
          </a:prstGeom>
          <a:gradFill flip="none" rotWithShape="1">
            <a:gsLst>
              <a:gs pos="0">
                <a:srgbClr val="2C2D84"/>
              </a:gs>
              <a:gs pos="66000">
                <a:srgbClr val="2E83C5"/>
              </a:gs>
              <a:gs pos="100000">
                <a:srgbClr val="9FC63B"/>
              </a:gs>
              <a:gs pos="42000">
                <a:srgbClr val="006AB4"/>
              </a:gs>
            </a:gsLst>
            <a:lin ang="18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grpSp>
        <p:nvGrpSpPr>
          <p:cNvPr id="11" name="Group 10"/>
          <p:cNvGrpSpPr/>
          <p:nvPr userDrawn="1"/>
        </p:nvGrpSpPr>
        <p:grpSpPr>
          <a:xfrm flipH="1">
            <a:off x="0" y="3004706"/>
            <a:ext cx="9153138" cy="3853294"/>
            <a:chOff x="1" y="1725401"/>
            <a:chExt cx="12191996" cy="5132596"/>
          </a:xfrm>
        </p:grpSpPr>
        <p:sp>
          <p:nvSpPr>
            <p:cNvPr id="12" name="Google Shape;12;p2"/>
            <p:cNvSpPr/>
            <p:nvPr userDrawn="1"/>
          </p:nvSpPr>
          <p:spPr>
            <a:xfrm rot="10800000" flipH="1">
              <a:off x="1" y="1725401"/>
              <a:ext cx="2743198" cy="1645203"/>
            </a:xfrm>
            <a:custGeom>
              <a:avLst/>
              <a:gdLst/>
              <a:ahLst/>
              <a:cxnLst/>
              <a:rect l="l" t="t" r="r" b="b"/>
              <a:pathLst>
                <a:path w="642784" h="385464" extrusionOk="0">
                  <a:moveTo>
                    <a:pt x="0" y="113368"/>
                  </a:moveTo>
                  <a:lnTo>
                    <a:pt x="0" y="385724"/>
                  </a:lnTo>
                  <a:lnTo>
                    <a:pt x="642784" y="272355"/>
                  </a:lnTo>
                  <a:lnTo>
                    <a:pt x="642784" y="0"/>
                  </a:lnTo>
                  <a:lnTo>
                    <a:pt x="0" y="113368"/>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dirty="0">
                <a:solidFill>
                  <a:srgbClr val="000000"/>
                </a:solidFill>
                <a:latin typeface="Calibri"/>
                <a:ea typeface="Calibri"/>
                <a:cs typeface="Calibri"/>
                <a:sym typeface="Calibri"/>
              </a:endParaRPr>
            </a:p>
          </p:txBody>
        </p:sp>
        <p:sp>
          <p:nvSpPr>
            <p:cNvPr id="13" name="Google Shape;13;p2"/>
            <p:cNvSpPr/>
            <p:nvPr userDrawn="1"/>
          </p:nvSpPr>
          <p:spPr>
            <a:xfrm rot="10800000" flipH="1">
              <a:off x="1727199" y="5517695"/>
              <a:ext cx="7600947" cy="1340302"/>
            </a:xfrm>
            <a:custGeom>
              <a:avLst/>
              <a:gdLst/>
              <a:ahLst/>
              <a:cxnLst/>
              <a:rect l="l" t="t" r="r" b="b"/>
              <a:pathLst>
                <a:path w="1781048" h="314027" extrusionOk="0">
                  <a:moveTo>
                    <a:pt x="238155" y="0"/>
                  </a:moveTo>
                  <a:lnTo>
                    <a:pt x="0" y="42004"/>
                  </a:lnTo>
                  <a:lnTo>
                    <a:pt x="0" y="314359"/>
                  </a:lnTo>
                  <a:lnTo>
                    <a:pt x="1782389" y="0"/>
                  </a:lnTo>
                  <a:lnTo>
                    <a:pt x="23815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dirty="0">
                <a:solidFill>
                  <a:srgbClr val="000000"/>
                </a:solidFill>
                <a:latin typeface="Calibri"/>
                <a:ea typeface="Calibri"/>
                <a:cs typeface="Calibri"/>
                <a:sym typeface="Calibri"/>
              </a:endParaRPr>
            </a:p>
          </p:txBody>
        </p:sp>
        <p:sp>
          <p:nvSpPr>
            <p:cNvPr id="14" name="Google Shape;14;p2"/>
            <p:cNvSpPr/>
            <p:nvPr userDrawn="1"/>
          </p:nvSpPr>
          <p:spPr>
            <a:xfrm rot="10800000" flipH="1">
              <a:off x="7753345" y="4255937"/>
              <a:ext cx="4438646" cy="1943757"/>
            </a:xfrm>
            <a:custGeom>
              <a:avLst/>
              <a:gdLst/>
              <a:ahLst/>
              <a:cxnLst/>
              <a:rect l="l" t="t" r="r" b="b"/>
              <a:pathLst>
                <a:path w="1040060" h="455414" extrusionOk="0">
                  <a:moveTo>
                    <a:pt x="1040061" y="0"/>
                  </a:moveTo>
                  <a:lnTo>
                    <a:pt x="0" y="184194"/>
                  </a:lnTo>
                  <a:lnTo>
                    <a:pt x="0" y="456550"/>
                  </a:lnTo>
                  <a:lnTo>
                    <a:pt x="1040061" y="272355"/>
                  </a:lnTo>
                  <a:lnTo>
                    <a:pt x="1040061"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dirty="0">
                <a:solidFill>
                  <a:srgbClr val="000000"/>
                </a:solidFill>
                <a:latin typeface="Calibri"/>
                <a:ea typeface="Calibri"/>
                <a:cs typeface="Calibri"/>
                <a:sym typeface="Calibri"/>
              </a:endParaRPr>
            </a:p>
          </p:txBody>
        </p:sp>
        <p:sp>
          <p:nvSpPr>
            <p:cNvPr id="15" name="Google Shape;16;p2"/>
            <p:cNvSpPr/>
            <p:nvPr userDrawn="1"/>
          </p:nvSpPr>
          <p:spPr>
            <a:xfrm rot="10800000" flipH="1">
              <a:off x="10915648" y="2490041"/>
              <a:ext cx="1276349" cy="1384766"/>
            </a:xfrm>
            <a:custGeom>
              <a:avLst/>
              <a:gdLst/>
              <a:ahLst/>
              <a:cxnLst/>
              <a:rect l="l" t="t" r="r" b="b"/>
              <a:pathLst>
                <a:path w="299073" h="324445" extrusionOk="0">
                  <a:moveTo>
                    <a:pt x="299073" y="0"/>
                  </a:moveTo>
                  <a:lnTo>
                    <a:pt x="0" y="52748"/>
                  </a:lnTo>
                  <a:lnTo>
                    <a:pt x="0" y="325103"/>
                  </a:lnTo>
                  <a:lnTo>
                    <a:pt x="299073" y="272355"/>
                  </a:lnTo>
                  <a:lnTo>
                    <a:pt x="299073"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dirty="0">
                <a:solidFill>
                  <a:srgbClr val="000000"/>
                </a:solidFill>
                <a:latin typeface="Calibri"/>
                <a:ea typeface="Calibri"/>
                <a:cs typeface="Calibri"/>
                <a:sym typeface="Calibri"/>
              </a:endParaRPr>
            </a:p>
          </p:txBody>
        </p:sp>
        <p:sp>
          <p:nvSpPr>
            <p:cNvPr id="16" name="Google Shape;17;p2"/>
            <p:cNvSpPr/>
            <p:nvPr userDrawn="1"/>
          </p:nvSpPr>
          <p:spPr>
            <a:xfrm rot="10800000" flipH="1">
              <a:off x="2730495" y="4531589"/>
              <a:ext cx="2381248" cy="1581685"/>
            </a:xfrm>
            <a:custGeom>
              <a:avLst/>
              <a:gdLst/>
              <a:ahLst/>
              <a:cxnLst/>
              <a:rect l="l" t="t" r="r" b="b"/>
              <a:pathLst>
                <a:path w="557972" h="370582" extrusionOk="0">
                  <a:moveTo>
                    <a:pt x="0" y="98410"/>
                  </a:moveTo>
                  <a:lnTo>
                    <a:pt x="0" y="370765"/>
                  </a:lnTo>
                  <a:lnTo>
                    <a:pt x="557973" y="272355"/>
                  </a:lnTo>
                  <a:lnTo>
                    <a:pt x="557973" y="0"/>
                  </a:lnTo>
                  <a:lnTo>
                    <a:pt x="0" y="9841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dirty="0">
                <a:solidFill>
                  <a:srgbClr val="000000"/>
                </a:solidFill>
                <a:latin typeface="Calibri"/>
                <a:ea typeface="Calibri"/>
                <a:cs typeface="Calibri"/>
                <a:sym typeface="Calibri"/>
              </a:endParaRPr>
            </a:p>
          </p:txBody>
        </p:sp>
        <p:sp>
          <p:nvSpPr>
            <p:cNvPr id="17" name="Google Shape;18;p2"/>
            <p:cNvSpPr/>
            <p:nvPr userDrawn="1"/>
          </p:nvSpPr>
          <p:spPr>
            <a:xfrm rot="10800000" flipH="1">
              <a:off x="11366499" y="3735061"/>
              <a:ext cx="825498" cy="1302188"/>
            </a:xfrm>
            <a:custGeom>
              <a:avLst/>
              <a:gdLst/>
              <a:ahLst/>
              <a:cxnLst/>
              <a:rect l="l" t="t" r="r" b="b"/>
              <a:pathLst>
                <a:path w="193430" h="305097" extrusionOk="0">
                  <a:moveTo>
                    <a:pt x="193430" y="0"/>
                  </a:moveTo>
                  <a:lnTo>
                    <a:pt x="0" y="34116"/>
                  </a:lnTo>
                  <a:lnTo>
                    <a:pt x="0" y="306471"/>
                  </a:lnTo>
                  <a:lnTo>
                    <a:pt x="193430" y="272355"/>
                  </a:lnTo>
                  <a:lnTo>
                    <a:pt x="19343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dirty="0">
                <a:solidFill>
                  <a:srgbClr val="000000"/>
                </a:solidFill>
                <a:latin typeface="Calibri"/>
                <a:ea typeface="Calibri"/>
                <a:cs typeface="Calibri"/>
                <a:sym typeface="Calibri"/>
              </a:endParaRPr>
            </a:p>
          </p:txBody>
        </p:sp>
      </p:grpSp>
      <p:pic>
        <p:nvPicPr>
          <p:cNvPr id="21" name="Picture 20"/>
          <p:cNvPicPr>
            <a:picLocks noChangeAspect="1"/>
          </p:cNvPicPr>
          <p:nvPr userDrawn="1"/>
        </p:nvPicPr>
        <p:blipFill rotWithShape="1">
          <a:blip r:embed="rId2" cstate="print">
            <a:extLst>
              <a:ext uri="{28A0092B-C50C-407E-A947-70E740481C1C}">
                <a14:useLocalDpi xmlns:a14="http://schemas.microsoft.com/office/drawing/2010/main" val="0"/>
              </a:ext>
            </a:extLst>
          </a:blip>
          <a:srcRect t="4862"/>
          <a:stretch/>
        </p:blipFill>
        <p:spPr>
          <a:xfrm>
            <a:off x="513861" y="1"/>
            <a:ext cx="1427067" cy="1818895"/>
          </a:xfrm>
          <a:prstGeom prst="rect">
            <a:avLst/>
          </a:prstGeom>
        </p:spPr>
      </p:pic>
      <p:pic>
        <p:nvPicPr>
          <p:cNvPr id="22" name="Picture 2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096000" y="5131521"/>
            <a:ext cx="3054043" cy="1767693"/>
          </a:xfrm>
          <a:prstGeom prst="rect">
            <a:avLst/>
          </a:prstGeom>
        </p:spPr>
      </p:pic>
    </p:spTree>
    <p:extLst>
      <p:ext uri="{BB962C8B-B14F-4D97-AF65-F5344CB8AC3E}">
        <p14:creationId xmlns:p14="http://schemas.microsoft.com/office/powerpoint/2010/main" val="3691467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pPr/>
              <a:t>5/7/2025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
        <p:nvSpPr>
          <p:cNvPr id="7" name="Rectangle 6"/>
          <p:cNvSpPr/>
          <p:nvPr userDrawn="1"/>
        </p:nvSpPr>
        <p:spPr>
          <a:xfrm flipH="1">
            <a:off x="231262" y="6422073"/>
            <a:ext cx="8681485" cy="184297"/>
          </a:xfrm>
          <a:prstGeom prst="rect">
            <a:avLst/>
          </a:prstGeom>
          <a:gradFill>
            <a:gsLst>
              <a:gs pos="0">
                <a:srgbClr val="2C2D84"/>
              </a:gs>
              <a:gs pos="50000">
                <a:srgbClr val="006AB4"/>
              </a:gs>
              <a:gs pos="100000">
                <a:srgbClr val="9FC63B"/>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8" name="TextBox 7"/>
          <p:cNvSpPr txBox="1"/>
          <p:nvPr userDrawn="1"/>
        </p:nvSpPr>
        <p:spPr>
          <a:xfrm>
            <a:off x="167467" y="6110179"/>
            <a:ext cx="4396295" cy="276999"/>
          </a:xfrm>
          <a:prstGeom prst="rect">
            <a:avLst/>
          </a:prstGeom>
          <a:noFill/>
        </p:spPr>
        <p:txBody>
          <a:bodyPr wrap="square" rtlCol="0">
            <a:spAutoFit/>
          </a:bodyPr>
          <a:lstStyle/>
          <a:p>
            <a:r>
              <a:rPr lang="en-GB" sz="1200" dirty="0">
                <a:solidFill>
                  <a:schemeClr val="tx1"/>
                </a:solidFill>
                <a:latin typeface="+mn-lt"/>
              </a:rPr>
              <a:t>BUCKINGHAMSHIRE</a:t>
            </a:r>
            <a:r>
              <a:rPr lang="en-GB" sz="1200" baseline="0" dirty="0">
                <a:solidFill>
                  <a:schemeClr val="tx1"/>
                </a:solidFill>
                <a:latin typeface="+mn-lt"/>
              </a:rPr>
              <a:t> COUNCIL</a:t>
            </a:r>
            <a:endParaRPr lang="en-GB" sz="1200" dirty="0">
              <a:solidFill>
                <a:schemeClr val="tx1"/>
              </a:solidFill>
              <a:latin typeface="+mn-lt"/>
            </a:endParaRPr>
          </a:p>
        </p:txBody>
      </p:sp>
    </p:spTree>
    <p:extLst>
      <p:ext uri="{BB962C8B-B14F-4D97-AF65-F5344CB8AC3E}">
        <p14:creationId xmlns:p14="http://schemas.microsoft.com/office/powerpoint/2010/main" val="947113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215B87-3049-4CCA-8D28-C8F0F29ED1B4}" type="datetimeFigureOut">
              <a:rPr lang="en-GB" smtClean="0"/>
              <a:pPr/>
              <a:t>07/05/2025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1084295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9215B87-3049-4CCA-8D28-C8F0F29ED1B4}" type="datetimeFigureOut">
              <a:rPr lang="en-GB" smtClean="0"/>
              <a:pPr/>
              <a:t>07/05/2025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3088249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9215B87-3049-4CCA-8D28-C8F0F29ED1B4}" type="datetimeFigureOut">
              <a:rPr lang="en-GB" smtClean="0"/>
              <a:pPr/>
              <a:t>07/05/2025</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3033796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9215B87-3049-4CCA-8D28-C8F0F29ED1B4}" type="datetimeFigureOut">
              <a:rPr lang="en-GB" smtClean="0"/>
              <a:pPr/>
              <a:t>07/05/2025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1151052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215B87-3049-4CCA-8D28-C8F0F29ED1B4}" type="datetimeFigureOut">
              <a:rPr lang="en-GB" smtClean="0"/>
              <a:pPr/>
              <a:t>07/05/2025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3779557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9215B87-3049-4CCA-8D28-C8F0F29ED1B4}" type="datetimeFigureOut">
              <a:rPr lang="en-GB" smtClean="0"/>
              <a:pPr/>
              <a:t>07/05/2025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741283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9215B87-3049-4CCA-8D28-C8F0F29ED1B4}" type="datetimeFigureOut">
              <a:rPr lang="en-GB" smtClean="0"/>
              <a:pPr/>
              <a:t>07/05/2025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2681523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pPr/>
              <a:t>5/7/2025</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pPr/>
              <a:t>‹#›</a:t>
            </a:fld>
            <a:endParaRPr lang="en-US" dirty="0"/>
          </a:p>
        </p:txBody>
      </p:sp>
    </p:spTree>
    <p:extLst>
      <p:ext uri="{BB962C8B-B14F-4D97-AF65-F5344CB8AC3E}">
        <p14:creationId xmlns:p14="http://schemas.microsoft.com/office/powerpoint/2010/main" val="7624819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4.xml.rels><?xml version="1.0" encoding="UTF-8" standalone="yes"?>
<Relationships xmlns="http://schemas.openxmlformats.org/package/2006/relationships"><Relationship Id="rId8" Type="http://schemas.openxmlformats.org/officeDocument/2006/relationships/image" Target="../media/image16.jpeg"/><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4.xml"/><Relationship Id="rId1" Type="http://schemas.openxmlformats.org/officeDocument/2006/relationships/slideLayout" Target="../slideLayouts/slideLayout8.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s://www.thebucksgrammarschools.org/"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hyperlink" Target="https://www.thebucksgrammarschools.org/"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11plus.gl-assessment.co.uk/free-materials/"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11plus.gl-assessment.co.uk/free-materials/"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s://www.thebucksgrammarschools.org/" TargetMode="External"/><Relationship Id="rId2" Type="http://schemas.openxmlformats.org/officeDocument/2006/relationships/notesSlide" Target="../notesSlides/notesSlide39.xml"/><Relationship Id="rId1" Type="http://schemas.openxmlformats.org/officeDocument/2006/relationships/slideLayout" Target="../slideLayouts/slideLayout2.xml"/><Relationship Id="rId5" Type="http://schemas.openxmlformats.org/officeDocument/2006/relationships/hyperlink" Target="https://schools.buckinghamshire.gov.uk/school-admissions/schools" TargetMode="External"/><Relationship Id="rId4" Type="http://schemas.openxmlformats.org/officeDocument/2006/relationships/hyperlink" Target="https://www.buckinghamshire.gov.uk/schools-and-learning/schools-index/school-admissions/grammar-schools-and-transfer-testing-11/" TargetMode="External"/></Relationships>
</file>

<file path=ppt/slides/_rels/slide45.xml.rels><?xml version="1.0" encoding="UTF-8" standalone="yes"?>
<Relationships xmlns="http://schemas.openxmlformats.org/package/2006/relationships"><Relationship Id="rId3" Type="http://schemas.openxmlformats.org/officeDocument/2006/relationships/hyperlink" Target="http://www.buckinghamshire.gov.uk/schools-and-learning/"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hyperlink" Target="http://www.buckinghamshire.gov.uk/admissions" TargetMode="Externa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p:cNvSpPr>
            <a:spLocks noGrp="1"/>
          </p:cNvSpPr>
          <p:nvPr>
            <p:ph type="ctrTitle" idx="4294967295"/>
          </p:nvPr>
        </p:nvSpPr>
        <p:spPr>
          <a:xfrm>
            <a:off x="446918" y="1504199"/>
            <a:ext cx="7888288" cy="2387600"/>
          </a:xfrm>
        </p:spPr>
        <p:txBody>
          <a:bodyPr anchor="b">
            <a:normAutofit/>
          </a:bodyPr>
          <a:lstStyle>
            <a:lvl1pPr algn="l">
              <a:defRPr sz="4800"/>
            </a:lvl1pPr>
          </a:lstStyle>
          <a:p>
            <a:r>
              <a:rPr lang="en-GB" altLang="en-US" b="1" dirty="0">
                <a:latin typeface="Calibri" panose="020F0502020204030204" pitchFamily="34" charset="0"/>
              </a:rPr>
              <a:t>MOVING UP TO SECONDARY SCHOOL</a:t>
            </a:r>
            <a:endParaRPr lang="en-GB" dirty="0">
              <a:solidFill>
                <a:schemeClr val="bg2"/>
              </a:solidFill>
            </a:endParaRPr>
          </a:p>
        </p:txBody>
      </p:sp>
      <p:sp>
        <p:nvSpPr>
          <p:cNvPr id="23" name="Subtitle 2"/>
          <p:cNvSpPr>
            <a:spLocks noGrp="1"/>
          </p:cNvSpPr>
          <p:nvPr>
            <p:ph type="subTitle" idx="4294967295"/>
          </p:nvPr>
        </p:nvSpPr>
        <p:spPr>
          <a:xfrm>
            <a:off x="446918" y="3983874"/>
            <a:ext cx="7888288" cy="26039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ltLang="en-US" b="1" dirty="0">
                <a:latin typeface="Calibri" panose="020F0502020204030204" pitchFamily="34" charset="0"/>
              </a:rPr>
              <a:t>SEPTEMBER 2026 (April 2025)</a:t>
            </a:r>
          </a:p>
          <a:p>
            <a:r>
              <a:rPr lang="en-GB" altLang="en-US" b="1" dirty="0">
                <a:latin typeface="Calibri" panose="020F0502020204030204" pitchFamily="34" charset="0"/>
              </a:rPr>
              <a:t> </a:t>
            </a:r>
            <a:endParaRPr lang="en-GB" dirty="0">
              <a:solidFill>
                <a:schemeClr val="bg2"/>
              </a:solidFill>
            </a:endParaRPr>
          </a:p>
        </p:txBody>
      </p:sp>
    </p:spTree>
    <p:extLst>
      <p:ext uri="{BB962C8B-B14F-4D97-AF65-F5344CB8AC3E}">
        <p14:creationId xmlns:p14="http://schemas.microsoft.com/office/powerpoint/2010/main" val="1775890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The offer process – Step 1</a:t>
            </a:r>
            <a:endParaRPr lang="en-GB" dirty="0"/>
          </a:p>
        </p:txBody>
      </p:sp>
      <p:sp>
        <p:nvSpPr>
          <p:cNvPr id="3" name="Content Placeholder 2"/>
          <p:cNvSpPr>
            <a:spLocks noGrp="1"/>
          </p:cNvSpPr>
          <p:nvPr>
            <p:ph idx="1"/>
          </p:nvPr>
        </p:nvSpPr>
        <p:spPr>
          <a:xfrm>
            <a:off x="628650" y="1690689"/>
            <a:ext cx="7886700" cy="4486274"/>
          </a:xfrm>
        </p:spPr>
        <p:txBody>
          <a:bodyPr/>
          <a:lstStyle/>
          <a:p>
            <a:r>
              <a:rPr lang="en-GB" altLang="en-US" dirty="0"/>
              <a:t>Local authorities share offer information with each other</a:t>
            </a:r>
          </a:p>
          <a:p>
            <a:r>
              <a:rPr lang="en-GB" altLang="en-US" dirty="0"/>
              <a:t>Each school preference is treated separately</a:t>
            </a:r>
          </a:p>
          <a:p>
            <a:r>
              <a:rPr lang="en-GB" altLang="en-US" dirty="0"/>
              <a:t>Schools are not told where they are placed on the preference list by the parent</a:t>
            </a:r>
          </a:p>
          <a:p>
            <a:r>
              <a:rPr lang="en-GB" altLang="en-US" dirty="0"/>
              <a:t>All admission authorities apply their ‘oversubscription criteria’ to the children with a preference for their school and sort the children into ‘ranked order’</a:t>
            </a:r>
          </a:p>
          <a:p>
            <a:r>
              <a:rPr lang="en-GB" altLang="en-US" dirty="0"/>
              <a:t>The schools tell the ranked order to their council</a:t>
            </a:r>
          </a:p>
          <a:p>
            <a:endParaRPr lang="en-GB" dirty="0"/>
          </a:p>
        </p:txBody>
      </p:sp>
    </p:spTree>
    <p:extLst>
      <p:ext uri="{BB962C8B-B14F-4D97-AF65-F5344CB8AC3E}">
        <p14:creationId xmlns:p14="http://schemas.microsoft.com/office/powerpoint/2010/main" val="4269858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The offer process – Step 2</a:t>
            </a:r>
            <a:endParaRPr lang="en-GB" dirty="0"/>
          </a:p>
        </p:txBody>
      </p:sp>
      <p:sp>
        <p:nvSpPr>
          <p:cNvPr id="3" name="Content Placeholder 2"/>
          <p:cNvSpPr>
            <a:spLocks noGrp="1"/>
          </p:cNvSpPr>
          <p:nvPr>
            <p:ph idx="1"/>
          </p:nvPr>
        </p:nvSpPr>
        <p:spPr>
          <a:xfrm>
            <a:off x="628650" y="1399142"/>
            <a:ext cx="7886700" cy="4978797"/>
          </a:xfrm>
        </p:spPr>
        <p:txBody>
          <a:bodyPr>
            <a:normAutofit fontScale="92500"/>
          </a:bodyPr>
          <a:lstStyle/>
          <a:p>
            <a:r>
              <a:rPr lang="en-GB" altLang="en-US" dirty="0"/>
              <a:t>Grammar school preferences will only be offered to qualified pupils (by scoring 121 or following successful Selection Review)</a:t>
            </a:r>
          </a:p>
          <a:p>
            <a:r>
              <a:rPr lang="en-GB" altLang="en-US" dirty="0"/>
              <a:t>Where a child can be offered more than one school place, the higher ranked preference school is offered, and the lower preference school is declined</a:t>
            </a:r>
          </a:p>
          <a:p>
            <a:r>
              <a:rPr lang="en-GB" altLang="en-US" dirty="0"/>
              <a:t>The vacant place created is offered to another child </a:t>
            </a:r>
          </a:p>
          <a:p>
            <a:r>
              <a:rPr lang="en-GB" altLang="en-US" dirty="0"/>
              <a:t>This process is repeated until no further offers can be made</a:t>
            </a:r>
          </a:p>
          <a:p>
            <a:r>
              <a:rPr lang="en-GB" altLang="en-US" dirty="0"/>
              <a:t>Children who cannot be offered any of their preferences are then offered a place at the nearest school with vacant places remaining </a:t>
            </a:r>
            <a:endParaRPr lang="en-GB" altLang="en-US" dirty="0">
              <a:solidFill>
                <a:srgbClr val="FF3399"/>
              </a:solidFill>
            </a:endParaRPr>
          </a:p>
          <a:p>
            <a:endParaRPr lang="en-GB" dirty="0"/>
          </a:p>
        </p:txBody>
      </p:sp>
    </p:spTree>
    <p:extLst>
      <p:ext uri="{BB962C8B-B14F-4D97-AF65-F5344CB8AC3E}">
        <p14:creationId xmlns:p14="http://schemas.microsoft.com/office/powerpoint/2010/main" val="1997115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163422"/>
          </a:xfrm>
        </p:spPr>
        <p:txBody>
          <a:bodyPr/>
          <a:lstStyle/>
          <a:p>
            <a:r>
              <a:rPr lang="en-GB" altLang="en-US" dirty="0"/>
              <a:t>Offer Day – 2 March 2026</a:t>
            </a:r>
            <a:endParaRPr lang="en-GB" dirty="0"/>
          </a:p>
        </p:txBody>
      </p:sp>
      <p:sp>
        <p:nvSpPr>
          <p:cNvPr id="3" name="Content Placeholder 2"/>
          <p:cNvSpPr>
            <a:spLocks noGrp="1"/>
          </p:cNvSpPr>
          <p:nvPr>
            <p:ph idx="1"/>
          </p:nvPr>
        </p:nvSpPr>
        <p:spPr>
          <a:xfrm>
            <a:off x="628650" y="1344058"/>
            <a:ext cx="7886700" cy="5043093"/>
          </a:xfrm>
        </p:spPr>
        <p:txBody>
          <a:bodyPr>
            <a:normAutofit fontScale="85000" lnSpcReduction="20000"/>
          </a:bodyPr>
          <a:lstStyle/>
          <a:p>
            <a:pPr marL="0" indent="0">
              <a:buNone/>
            </a:pPr>
            <a:r>
              <a:rPr lang="en-GB" altLang="en-US" sz="3000" dirty="0">
                <a:solidFill>
                  <a:srgbClr val="006AB4"/>
                </a:solidFill>
              </a:rPr>
              <a:t>Parent Portal applications</a:t>
            </a:r>
          </a:p>
          <a:p>
            <a:pPr marL="0" indent="0"/>
            <a:r>
              <a:rPr lang="en-GB" altLang="en-US" sz="3000" dirty="0"/>
              <a:t> Offer emails sent 2 March </a:t>
            </a:r>
          </a:p>
          <a:p>
            <a:pPr marL="0" indent="0"/>
            <a:r>
              <a:rPr lang="en-GB" altLang="en-US" sz="3000" dirty="0"/>
              <a:t> You can log on to the portal and accept the school place online </a:t>
            </a:r>
          </a:p>
          <a:p>
            <a:pPr marL="0" indent="0">
              <a:buNone/>
            </a:pPr>
            <a:r>
              <a:rPr lang="en-GB" altLang="en-US" sz="3000" dirty="0">
                <a:solidFill>
                  <a:srgbClr val="006AB4"/>
                </a:solidFill>
              </a:rPr>
              <a:t>Other applications</a:t>
            </a:r>
          </a:p>
          <a:p>
            <a:pPr marL="0" indent="0"/>
            <a:r>
              <a:rPr lang="en-GB" altLang="en-US" sz="3000" dirty="0"/>
              <a:t> Offer letters emailed 2 March - follow link to accept the place</a:t>
            </a:r>
          </a:p>
          <a:p>
            <a:pPr marL="0" indent="0">
              <a:buNone/>
            </a:pPr>
            <a:r>
              <a:rPr lang="en-GB" altLang="en-US" sz="3000" dirty="0">
                <a:solidFill>
                  <a:srgbClr val="006AB4"/>
                </a:solidFill>
              </a:rPr>
              <a:t>All applications  </a:t>
            </a:r>
          </a:p>
          <a:p>
            <a:pPr marL="0" indent="0"/>
            <a:r>
              <a:rPr lang="en-GB" altLang="en-US" sz="3000" dirty="0"/>
              <a:t> Automatically added to waiting list for higher preferences that could not be offered but for which the child is qualified </a:t>
            </a:r>
          </a:p>
          <a:p>
            <a:pPr marL="0" indent="0"/>
            <a:r>
              <a:rPr lang="en-GB" altLang="en-US" sz="3000" dirty="0"/>
              <a:t> Can register an appeal</a:t>
            </a:r>
          </a:p>
          <a:p>
            <a:pPr marL="0" indent="0"/>
            <a:r>
              <a:rPr lang="en-GB" altLang="en-US" sz="3000" dirty="0"/>
              <a:t> You have 14 days to accept the offer</a:t>
            </a:r>
          </a:p>
          <a:p>
            <a:endParaRPr lang="en-GB" dirty="0"/>
          </a:p>
        </p:txBody>
      </p:sp>
    </p:spTree>
    <p:extLst>
      <p:ext uri="{BB962C8B-B14F-4D97-AF65-F5344CB8AC3E}">
        <p14:creationId xmlns:p14="http://schemas.microsoft.com/office/powerpoint/2010/main" val="18648582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dirty="0"/>
              <a:t>After Offer Day</a:t>
            </a:r>
            <a:endParaRPr lang="en-GB" dirty="0"/>
          </a:p>
        </p:txBody>
      </p:sp>
      <p:graphicFrame>
        <p:nvGraphicFramePr>
          <p:cNvPr id="5" name="Content Placeholder 2">
            <a:extLst>
              <a:ext uri="{FF2B5EF4-FFF2-40B4-BE49-F238E27FC236}">
                <a16:creationId xmlns:a16="http://schemas.microsoft.com/office/drawing/2014/main" id="{E2E206A7-4916-15A8-6EBF-036DFA01CDC6}"/>
              </a:ext>
              <a:ext uri="{C183D7F6-B498-43B3-948B-1728B52AA6E4}">
                <adec:decorative xmlns:adec="http://schemas.microsoft.com/office/drawing/2017/decorative" xmlns="" val="1"/>
              </a:ext>
            </a:extLst>
          </p:cNvPr>
          <p:cNvGraphicFramePr>
            <a:graphicFrameLocks noGrp="1"/>
          </p:cNvGraphicFramePr>
          <p:nvPr>
            <p:ph idx="1"/>
            <p:extLst>
              <p:ext uri="{D42A27DB-BD31-4B8C-83A1-F6EECF244321}">
                <p14:modId xmlns:p14="http://schemas.microsoft.com/office/powerpoint/2010/main" val="2135897477"/>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173046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normAutofit/>
          </a:bodyPr>
          <a:lstStyle/>
          <a:p>
            <a:r>
              <a:rPr lang="en-GB" altLang="en-US" dirty="0"/>
              <a:t>About appeals</a:t>
            </a:r>
            <a:endParaRPr lang="en-GB" dirty="0"/>
          </a:p>
        </p:txBody>
      </p:sp>
      <p:graphicFrame>
        <p:nvGraphicFramePr>
          <p:cNvPr id="11" name="Content Placeholder 2" descr="Aboout appeal table">
            <a:extLst>
              <a:ext uri="{FF2B5EF4-FFF2-40B4-BE49-F238E27FC236}">
                <a16:creationId xmlns:a16="http://schemas.microsoft.com/office/drawing/2014/main" id="{D955A582-D22B-AB2F-5559-7B716FD4B658}"/>
              </a:ext>
            </a:extLst>
          </p:cNvPr>
          <p:cNvGraphicFramePr>
            <a:graphicFrameLocks noGrp="1"/>
          </p:cNvGraphicFramePr>
          <p:nvPr>
            <p:ph idx="1"/>
            <p:extLst>
              <p:ext uri="{D42A27DB-BD31-4B8C-83A1-F6EECF244321}">
                <p14:modId xmlns:p14="http://schemas.microsoft.com/office/powerpoint/2010/main" val="3724608604"/>
              </p:ext>
            </p:extLst>
          </p:nvPr>
        </p:nvGraphicFramePr>
        <p:xfrm>
          <a:off x="3887391" y="987426"/>
          <a:ext cx="4629150" cy="48736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2" name="Picture 11" descr="White Jigsaw puzzle on yellow color background">
            <a:extLst>
              <a:ext uri="{FF2B5EF4-FFF2-40B4-BE49-F238E27FC236}">
                <a16:creationId xmlns:a16="http://schemas.microsoft.com/office/drawing/2014/main" id="{841643C6-FF24-0847-DD3A-0C423DD4623E}"/>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44842" y="2385595"/>
            <a:ext cx="3260221" cy="3001951"/>
          </a:xfrm>
          <a:prstGeom prst="rect">
            <a:avLst/>
          </a:prstGeom>
        </p:spPr>
      </p:pic>
    </p:spTree>
    <p:extLst>
      <p:ext uri="{BB962C8B-B14F-4D97-AF65-F5344CB8AC3E}">
        <p14:creationId xmlns:p14="http://schemas.microsoft.com/office/powerpoint/2010/main" val="4670490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dirty="0"/>
              <a:t>Application summary</a:t>
            </a:r>
            <a:endParaRPr lang="en-GB" dirty="0"/>
          </a:p>
        </p:txBody>
      </p:sp>
      <p:graphicFrame>
        <p:nvGraphicFramePr>
          <p:cNvPr id="16" name="Content Placeholder 2" descr="Summary table that reads Apply by Midnight on 31 October 2025&#10;Apply online at www.buckinghamshire.gov.uk or on your home LA’s website&#10;List schools in true preference order including grammar and upper schools if your child is sitting the test&#10;We strongly suggest you include all your local schools (e.g. catchment/local/nearest schools)&#10;Be realistic, understand the rules, use all your preferences&#10;Fill in SIFs where requested by your preference schools&#10;Consider transport arrangements&#10;Visit the schools or view virtual tours&#10;Don’t rely on the opinions of others  &#10;">
            <a:extLst>
              <a:ext uri="{FF2B5EF4-FFF2-40B4-BE49-F238E27FC236}">
                <a16:creationId xmlns:a16="http://schemas.microsoft.com/office/drawing/2014/main" id="{E734A5C2-F64D-D981-8553-C7FA8C241C40}"/>
              </a:ext>
            </a:extLst>
          </p:cNvPr>
          <p:cNvGraphicFramePr>
            <a:graphicFrameLocks noGrp="1"/>
          </p:cNvGraphicFramePr>
          <p:nvPr>
            <p:ph idx="1"/>
            <p:extLst>
              <p:ext uri="{D42A27DB-BD31-4B8C-83A1-F6EECF244321}">
                <p14:modId xmlns:p14="http://schemas.microsoft.com/office/powerpoint/2010/main" val="58695187"/>
              </p:ext>
            </p:extLst>
          </p:nvPr>
        </p:nvGraphicFramePr>
        <p:xfrm>
          <a:off x="506627" y="1359244"/>
          <a:ext cx="8254314" cy="50044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809941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b="1" dirty="0"/>
              <a:t>The Secondary Transfer Test 2026</a:t>
            </a:r>
          </a:p>
        </p:txBody>
      </p:sp>
      <p:sp>
        <p:nvSpPr>
          <p:cNvPr id="5" name="Text Placeholder 4"/>
          <p:cNvSpPr>
            <a:spLocks noGrp="1"/>
          </p:cNvSpPr>
          <p:nvPr>
            <p:ph type="body" idx="1"/>
          </p:nvPr>
        </p:nvSpPr>
        <p:spPr/>
        <p:txBody>
          <a:bodyPr/>
          <a:lstStyle/>
          <a:p>
            <a:r>
              <a:rPr lang="en-GB" dirty="0"/>
              <a:t>2026 entry</a:t>
            </a:r>
          </a:p>
        </p:txBody>
      </p:sp>
      <p:pic>
        <p:nvPicPr>
          <p:cNvPr id="6" name="Picture 5" descr="The Buckinghamshire Grammar Schools"/>
          <p:cNvPicPr/>
          <p:nvPr/>
        </p:nvPicPr>
        <p:blipFill>
          <a:blip r:embed="rId3" cstate="print"/>
          <a:srcRect/>
          <a:stretch>
            <a:fillRect/>
          </a:stretch>
        </p:blipFill>
        <p:spPr bwMode="auto">
          <a:xfrm>
            <a:off x="5092505" y="576776"/>
            <a:ext cx="3291839" cy="2025748"/>
          </a:xfrm>
          <a:prstGeom prst="rect">
            <a:avLst/>
          </a:prstGeom>
          <a:noFill/>
          <a:ln w="9525">
            <a:noFill/>
            <a:miter lim="800000"/>
            <a:headEnd/>
            <a:tailEnd/>
          </a:ln>
        </p:spPr>
      </p:pic>
    </p:spTree>
    <p:extLst>
      <p:ext uri="{BB962C8B-B14F-4D97-AF65-F5344CB8AC3E}">
        <p14:creationId xmlns:p14="http://schemas.microsoft.com/office/powerpoint/2010/main" val="37645713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altLang="en-US" dirty="0"/>
              <a:t>The Secondary Transfer Test</a:t>
            </a:r>
            <a:endParaRPr lang="en-GB" dirty="0"/>
          </a:p>
        </p:txBody>
      </p:sp>
      <p:sp>
        <p:nvSpPr>
          <p:cNvPr id="6" name="Content Placeholder 5"/>
          <p:cNvSpPr>
            <a:spLocks noGrp="1"/>
          </p:cNvSpPr>
          <p:nvPr>
            <p:ph idx="1"/>
          </p:nvPr>
        </p:nvSpPr>
        <p:spPr/>
        <p:txBody>
          <a:bodyPr>
            <a:normAutofit/>
          </a:bodyPr>
          <a:lstStyle/>
          <a:p>
            <a:r>
              <a:rPr lang="en-GB" altLang="en-US" dirty="0"/>
              <a:t>The Secondary Transfer Test is a test to determine whether or not a child is suited to a Buckinghamshire grammar school</a:t>
            </a:r>
          </a:p>
          <a:p>
            <a:r>
              <a:rPr lang="en-GB" altLang="en-US" dirty="0"/>
              <a:t>The test is produced by GL Assessment   </a:t>
            </a:r>
          </a:p>
          <a:p>
            <a:r>
              <a:rPr lang="en-GB" altLang="en-US" dirty="0"/>
              <a:t>Buckinghamshire Council undertakes the administration on behalf of the 13 grammar schools </a:t>
            </a:r>
          </a:p>
          <a:p>
            <a:r>
              <a:rPr lang="en-GB" altLang="en-US" dirty="0"/>
              <a:t>You can find information about the test here: </a:t>
            </a:r>
            <a:r>
              <a:rPr lang="en-GB"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https://www.thebucksgrammarschools.org/</a:t>
            </a:r>
            <a:endParaRPr lang="en-GB" dirty="0"/>
          </a:p>
        </p:txBody>
      </p:sp>
    </p:spTree>
    <p:extLst>
      <p:ext uri="{BB962C8B-B14F-4D97-AF65-F5344CB8AC3E}">
        <p14:creationId xmlns:p14="http://schemas.microsoft.com/office/powerpoint/2010/main" val="1048092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Testing timeline</a:t>
            </a:r>
            <a:endParaRPr lang="en-GB" dirty="0"/>
          </a:p>
        </p:txBody>
      </p:sp>
      <p:sp>
        <p:nvSpPr>
          <p:cNvPr id="4" name="Content Placeholder 3"/>
          <p:cNvSpPr>
            <a:spLocks noGrp="1"/>
          </p:cNvSpPr>
          <p:nvPr>
            <p:ph sz="half" idx="1"/>
          </p:nvPr>
        </p:nvSpPr>
        <p:spPr>
          <a:xfrm>
            <a:off x="628650" y="1360170"/>
            <a:ext cx="3886200" cy="4816793"/>
          </a:xfrm>
        </p:spPr>
        <p:txBody>
          <a:bodyPr>
            <a:normAutofit/>
          </a:bodyPr>
          <a:lstStyle/>
          <a:p>
            <a:pPr marL="0" indent="0">
              <a:buNone/>
            </a:pPr>
            <a:r>
              <a:rPr lang="en-GB" b="1" dirty="0">
                <a:solidFill>
                  <a:srgbClr val="9FC63B"/>
                </a:solidFill>
              </a:rPr>
              <a:t>What</a:t>
            </a:r>
          </a:p>
          <a:p>
            <a:pPr fontAlgn="base"/>
            <a:r>
              <a:rPr lang="en-GB" dirty="0"/>
              <a:t>Familiarisation booklet</a:t>
            </a:r>
          </a:p>
          <a:p>
            <a:pPr fontAlgn="base"/>
            <a:r>
              <a:rPr lang="en-GB" dirty="0"/>
              <a:t>Practice Test</a:t>
            </a:r>
          </a:p>
          <a:p>
            <a:pPr fontAlgn="base"/>
            <a:r>
              <a:rPr lang="en-GB" dirty="0"/>
              <a:t>Transfer Test</a:t>
            </a:r>
          </a:p>
          <a:p>
            <a:pPr fontAlgn="base"/>
            <a:r>
              <a:rPr lang="en-GB" dirty="0"/>
              <a:t>Results released</a:t>
            </a:r>
          </a:p>
          <a:p>
            <a:pPr fontAlgn="base"/>
            <a:r>
              <a:rPr lang="en-GB" dirty="0"/>
              <a:t>Application deadline</a:t>
            </a:r>
          </a:p>
          <a:p>
            <a:pPr fontAlgn="base"/>
            <a:r>
              <a:rPr lang="en-GB" dirty="0"/>
              <a:t>School place offers </a:t>
            </a:r>
          </a:p>
          <a:p>
            <a:pPr fontAlgn="base"/>
            <a:r>
              <a:rPr lang="en-GB" dirty="0"/>
              <a:t>Start secondary school</a:t>
            </a:r>
          </a:p>
          <a:p>
            <a:endParaRPr lang="en-GB" dirty="0"/>
          </a:p>
        </p:txBody>
      </p:sp>
      <p:sp>
        <p:nvSpPr>
          <p:cNvPr id="5" name="Content Placeholder 4"/>
          <p:cNvSpPr>
            <a:spLocks noGrp="1"/>
          </p:cNvSpPr>
          <p:nvPr>
            <p:ph sz="half" idx="2"/>
          </p:nvPr>
        </p:nvSpPr>
        <p:spPr>
          <a:xfrm>
            <a:off x="4258101" y="1360170"/>
            <a:ext cx="4498441" cy="4782503"/>
          </a:xfrm>
        </p:spPr>
        <p:txBody>
          <a:bodyPr>
            <a:normAutofit/>
          </a:bodyPr>
          <a:lstStyle/>
          <a:p>
            <a:pPr marL="0" indent="0">
              <a:buNone/>
            </a:pPr>
            <a:r>
              <a:rPr lang="en-GB" b="1" dirty="0">
                <a:solidFill>
                  <a:srgbClr val="9FC63B"/>
                </a:solidFill>
              </a:rPr>
              <a:t>When</a:t>
            </a:r>
          </a:p>
          <a:p>
            <a:pPr fontAlgn="base"/>
            <a:r>
              <a:rPr lang="en-GB" dirty="0"/>
              <a:t>Early July 2025 </a:t>
            </a:r>
            <a:r>
              <a:rPr lang="en-GB" sz="1800" dirty="0"/>
              <a:t>(posted home) </a:t>
            </a:r>
          </a:p>
          <a:p>
            <a:pPr fontAlgn="base"/>
            <a:r>
              <a:rPr lang="en-GB" dirty="0"/>
              <a:t>9 September 2025</a:t>
            </a:r>
          </a:p>
          <a:p>
            <a:pPr fontAlgn="base"/>
            <a:r>
              <a:rPr lang="en-GB" dirty="0"/>
              <a:t>11 September 2025</a:t>
            </a:r>
          </a:p>
          <a:p>
            <a:pPr fontAlgn="base"/>
            <a:r>
              <a:rPr lang="en-GB" dirty="0"/>
              <a:t>10 October 2025</a:t>
            </a:r>
          </a:p>
          <a:p>
            <a:pPr fontAlgn="base"/>
            <a:r>
              <a:rPr lang="en-GB" dirty="0"/>
              <a:t>31 October 2025 </a:t>
            </a:r>
            <a:r>
              <a:rPr lang="en-GB" sz="1800" dirty="0"/>
              <a:t>(midnight)</a:t>
            </a:r>
          </a:p>
          <a:p>
            <a:pPr fontAlgn="base"/>
            <a:r>
              <a:rPr lang="en-GB" dirty="0"/>
              <a:t>2 March 2026</a:t>
            </a:r>
          </a:p>
          <a:p>
            <a:pPr fontAlgn="base"/>
            <a:r>
              <a:rPr lang="en-GB" dirty="0"/>
              <a:t>September 2026</a:t>
            </a:r>
          </a:p>
          <a:p>
            <a:endParaRPr lang="en-GB" dirty="0"/>
          </a:p>
        </p:txBody>
      </p:sp>
    </p:spTree>
    <p:extLst>
      <p:ext uri="{BB962C8B-B14F-4D97-AF65-F5344CB8AC3E}">
        <p14:creationId xmlns:p14="http://schemas.microsoft.com/office/powerpoint/2010/main" val="49208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Testing schedule</a:t>
            </a:r>
          </a:p>
        </p:txBody>
      </p:sp>
      <p:sp>
        <p:nvSpPr>
          <p:cNvPr id="3" name="Content Placeholder 2"/>
          <p:cNvSpPr>
            <a:spLocks noGrp="1"/>
          </p:cNvSpPr>
          <p:nvPr>
            <p:ph idx="1"/>
          </p:nvPr>
        </p:nvSpPr>
        <p:spPr>
          <a:xfrm>
            <a:off x="628650" y="1795749"/>
            <a:ext cx="7886700" cy="4438796"/>
          </a:xfrm>
        </p:spPr>
        <p:txBody>
          <a:bodyPr>
            <a:noAutofit/>
          </a:bodyPr>
          <a:lstStyle/>
          <a:p>
            <a:pPr marL="342900" lvl="0" indent="-342900">
              <a:lnSpc>
                <a:spcPct val="107000"/>
              </a:lnSpc>
              <a:spcAft>
                <a:spcPts val="800"/>
              </a:spcAft>
              <a:buFont typeface="Arial" panose="020B0604020202020204" pitchFamily="34" charset="0"/>
              <a:buChar char="•"/>
              <a:tabLst>
                <a:tab pos="457200" algn="l"/>
              </a:tabLst>
            </a:pPr>
            <a:r>
              <a:rPr lang="en-GB" dirty="0">
                <a:effectLst/>
                <a:latin typeface="Calibri" panose="020F0502020204030204" pitchFamily="34" charset="0"/>
                <a:ea typeface="Calibri" panose="020F0502020204030204" pitchFamily="34" charset="0"/>
                <a:cs typeface="Times New Roman" panose="02020603050405020304" pitchFamily="18" charset="0"/>
              </a:rPr>
              <a:t>Testing will take place in September</a:t>
            </a:r>
          </a:p>
          <a:p>
            <a:pPr marL="342900" lvl="0" indent="-342900">
              <a:lnSpc>
                <a:spcPct val="107000"/>
              </a:lnSpc>
              <a:spcAft>
                <a:spcPts val="800"/>
              </a:spcAft>
              <a:buFont typeface="Arial" panose="020B0604020202020204" pitchFamily="34" charset="0"/>
              <a:buChar char="•"/>
              <a:tabLst>
                <a:tab pos="457200" algn="l"/>
              </a:tabLst>
            </a:pPr>
            <a:r>
              <a:rPr lang="en-GB" dirty="0">
                <a:effectLst/>
                <a:latin typeface="Calibri" panose="020F0502020204030204" pitchFamily="34" charset="0"/>
                <a:ea typeface="Calibri" panose="020F0502020204030204" pitchFamily="34" charset="0"/>
                <a:cs typeface="Times New Roman" panose="02020603050405020304" pitchFamily="18" charset="0"/>
              </a:rPr>
              <a:t>Children will usually sit the practice test two days before the Transfer Test</a:t>
            </a:r>
          </a:p>
          <a:p>
            <a:pPr marL="342900" lvl="0" indent="-342900">
              <a:lnSpc>
                <a:spcPct val="107000"/>
              </a:lnSpc>
              <a:spcAft>
                <a:spcPts val="800"/>
              </a:spcAft>
              <a:buFont typeface="Arial" panose="020B0604020202020204" pitchFamily="34" charset="0"/>
              <a:buChar char="•"/>
              <a:tabLst>
                <a:tab pos="457200" algn="l"/>
              </a:tabLst>
            </a:pPr>
            <a:r>
              <a:rPr lang="en-GB" dirty="0">
                <a:effectLst/>
                <a:latin typeface="Calibri" panose="020F0502020204030204" pitchFamily="34" charset="0"/>
                <a:ea typeface="Calibri" panose="020F0502020204030204" pitchFamily="34" charset="0"/>
                <a:cs typeface="Times New Roman" panose="02020603050405020304" pitchFamily="18" charset="0"/>
              </a:rPr>
              <a:t>If any changes are proposed to these arrangements, they will be published on the TBGS website: </a:t>
            </a:r>
            <a:r>
              <a:rPr lang="en-GB"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https://www.thebucksgrammarschools.org/</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028479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Included in this presentation</a:t>
            </a:r>
          </a:p>
        </p:txBody>
      </p:sp>
      <p:sp>
        <p:nvSpPr>
          <p:cNvPr id="3" name="Content Placeholder 2"/>
          <p:cNvSpPr>
            <a:spLocks noGrp="1"/>
          </p:cNvSpPr>
          <p:nvPr>
            <p:ph idx="1"/>
          </p:nvPr>
        </p:nvSpPr>
        <p:spPr/>
        <p:txBody>
          <a:bodyPr>
            <a:normAutofit/>
          </a:bodyPr>
          <a:lstStyle/>
          <a:p>
            <a:r>
              <a:rPr lang="en-GB" altLang="en-US" dirty="0"/>
              <a:t>Applying for a secondary school place (Slides 3-15)</a:t>
            </a:r>
          </a:p>
          <a:p>
            <a:pPr marL="457200" lvl="1" indent="0">
              <a:buNone/>
            </a:pPr>
            <a:r>
              <a:rPr lang="en-GB" altLang="en-US" dirty="0"/>
              <a:t>(When to apply, how to apply, things to consider when applying, how the process works, National Offer Day, waiting lists and Appeals) </a:t>
            </a:r>
          </a:p>
          <a:p>
            <a:r>
              <a:rPr lang="en-GB" altLang="en-US" dirty="0"/>
              <a:t>The Secondary Transfer Test (Slides 16-43)</a:t>
            </a:r>
          </a:p>
          <a:p>
            <a:pPr marL="457200" lvl="1" indent="0">
              <a:buNone/>
            </a:pPr>
            <a:r>
              <a:rPr lang="en-GB" altLang="en-US" dirty="0"/>
              <a:t>(Timeline, test dates, what the test measures, familiarisation and practice, the testing process, how it is marked, Selection Review and Non-qualified appeals) </a:t>
            </a:r>
          </a:p>
          <a:p>
            <a:r>
              <a:rPr lang="en-GB" altLang="en-US" dirty="0"/>
              <a:t>More information</a:t>
            </a:r>
          </a:p>
          <a:p>
            <a:r>
              <a:rPr lang="en-GB" altLang="en-US" dirty="0"/>
              <a:t>How to Contact the Admissions Team</a:t>
            </a:r>
          </a:p>
          <a:p>
            <a:endParaRPr lang="en-GB" altLang="en-US" dirty="0"/>
          </a:p>
          <a:p>
            <a:endParaRPr lang="en-GB" dirty="0"/>
          </a:p>
        </p:txBody>
      </p:sp>
    </p:spTree>
    <p:extLst>
      <p:ext uri="{BB962C8B-B14F-4D97-AF65-F5344CB8AC3E}">
        <p14:creationId xmlns:p14="http://schemas.microsoft.com/office/powerpoint/2010/main" val="42573879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altLang="en-US" dirty="0"/>
              <a:t>What does the Secondary Transfer </a:t>
            </a:r>
            <a:br>
              <a:rPr lang="en-GB" altLang="en-US" dirty="0"/>
            </a:br>
            <a:r>
              <a:rPr lang="en-GB" altLang="en-US" dirty="0"/>
              <a:t>Test measure?</a:t>
            </a:r>
            <a:endParaRPr lang="en-GB" dirty="0"/>
          </a:p>
        </p:txBody>
      </p:sp>
      <p:sp>
        <p:nvSpPr>
          <p:cNvPr id="6" name="Content Placeholder 5"/>
          <p:cNvSpPr>
            <a:spLocks noGrp="1"/>
          </p:cNvSpPr>
          <p:nvPr>
            <p:ph idx="1"/>
          </p:nvPr>
        </p:nvSpPr>
        <p:spPr/>
        <p:txBody>
          <a:bodyPr/>
          <a:lstStyle/>
          <a:p>
            <a:pPr marL="0" indent="0" fontAlgn="t">
              <a:buNone/>
            </a:pPr>
            <a:r>
              <a:rPr lang="en-GB" b="1" dirty="0">
                <a:solidFill>
                  <a:srgbClr val="9FC63B"/>
                </a:solidFill>
              </a:rPr>
              <a:t>Verbal skills</a:t>
            </a:r>
            <a:endParaRPr lang="en-GB" dirty="0">
              <a:solidFill>
                <a:srgbClr val="9FC63B"/>
              </a:solidFill>
            </a:endParaRPr>
          </a:p>
          <a:p>
            <a:pPr fontAlgn="t"/>
            <a:r>
              <a:rPr lang="en-GB" dirty="0"/>
              <a:t>includes English and verbal reasoning</a:t>
            </a:r>
          </a:p>
          <a:p>
            <a:pPr marL="0" indent="0" fontAlgn="t">
              <a:buNone/>
            </a:pPr>
            <a:r>
              <a:rPr lang="en-GB" b="1" dirty="0">
                <a:solidFill>
                  <a:srgbClr val="9FC63B"/>
                </a:solidFill>
              </a:rPr>
              <a:t>Mathematical skills</a:t>
            </a:r>
            <a:endParaRPr lang="en-GB" dirty="0">
              <a:solidFill>
                <a:srgbClr val="9FC63B"/>
              </a:solidFill>
            </a:endParaRPr>
          </a:p>
          <a:p>
            <a:r>
              <a:rPr lang="en-GB" dirty="0"/>
              <a:t>includes various areas of mathematics</a:t>
            </a:r>
          </a:p>
          <a:p>
            <a:pPr marL="0" indent="0">
              <a:buNone/>
            </a:pPr>
            <a:r>
              <a:rPr lang="en-GB" b="1" dirty="0">
                <a:solidFill>
                  <a:srgbClr val="9FC63B"/>
                </a:solidFill>
              </a:rPr>
              <a:t>Non-verbal skills</a:t>
            </a:r>
            <a:endParaRPr lang="en-GB" dirty="0">
              <a:solidFill>
                <a:srgbClr val="9FC63B"/>
              </a:solidFill>
            </a:endParaRPr>
          </a:p>
          <a:p>
            <a:r>
              <a:rPr lang="en-GB" dirty="0"/>
              <a:t>includes non-verbal and spatial reasoning</a:t>
            </a:r>
          </a:p>
          <a:p>
            <a:endParaRPr lang="en-GB" dirty="0"/>
          </a:p>
        </p:txBody>
      </p:sp>
    </p:spTree>
    <p:extLst>
      <p:ext uri="{BB962C8B-B14F-4D97-AF65-F5344CB8AC3E}">
        <p14:creationId xmlns:p14="http://schemas.microsoft.com/office/powerpoint/2010/main" val="13864450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altLang="en-US" dirty="0"/>
              <a:t>Familiarisation booklet</a:t>
            </a:r>
            <a:endParaRPr lang="en-GB" dirty="0"/>
          </a:p>
        </p:txBody>
      </p:sp>
      <p:sp>
        <p:nvSpPr>
          <p:cNvPr id="6" name="Content Placeholder 5"/>
          <p:cNvSpPr>
            <a:spLocks noGrp="1"/>
          </p:cNvSpPr>
          <p:nvPr>
            <p:ph idx="1"/>
          </p:nvPr>
        </p:nvSpPr>
        <p:spPr/>
        <p:txBody>
          <a:bodyPr>
            <a:normAutofit/>
          </a:bodyPr>
          <a:lstStyle/>
          <a:p>
            <a:pPr>
              <a:defRPr/>
            </a:pPr>
            <a:r>
              <a:rPr lang="en-GB" altLang="en-US" dirty="0"/>
              <a:t>Will be sent to your home address in early July</a:t>
            </a:r>
          </a:p>
          <a:p>
            <a:pPr>
              <a:defRPr/>
            </a:pPr>
            <a:r>
              <a:rPr lang="en-GB" altLang="en-US" dirty="0"/>
              <a:t>Explains what the questions, test papers and answer sheets will look like and how the answer sheets should be completed</a:t>
            </a:r>
          </a:p>
          <a:p>
            <a:pPr>
              <a:defRPr/>
            </a:pPr>
            <a:r>
              <a:rPr lang="en-GB" altLang="en-US" dirty="0"/>
              <a:t>Includes example questions with answers</a:t>
            </a:r>
          </a:p>
          <a:p>
            <a:pPr>
              <a:defRPr/>
            </a:pPr>
            <a:r>
              <a:rPr lang="en-GB" altLang="en-US" b="1" dirty="0"/>
              <a:t>It will not be looked at in school</a:t>
            </a:r>
          </a:p>
          <a:p>
            <a:pPr>
              <a:defRPr/>
            </a:pPr>
            <a:r>
              <a:rPr lang="en-GB" altLang="en-US" dirty="0"/>
              <a:t>Optional additional free familiarisation material can be downloaded from the GL Assessment website: </a:t>
            </a:r>
            <a:r>
              <a:rPr lang="en-GB" sz="1800" dirty="0">
                <a:effectLst/>
                <a:latin typeface="Segoe UI" panose="020B0502040204020203" pitchFamily="34" charset="0"/>
                <a:hlinkClick r:id="rId3"/>
              </a:rPr>
              <a:t>https://11plus.gl-assessment.co.uk/free-materials/</a:t>
            </a:r>
            <a:r>
              <a:rPr lang="en-GB" sz="1800" dirty="0">
                <a:effectLst/>
                <a:latin typeface="Segoe UI" panose="020B0502040204020203" pitchFamily="34" charset="0"/>
              </a:rPr>
              <a:t> </a:t>
            </a:r>
            <a:endParaRPr lang="en-GB" dirty="0"/>
          </a:p>
        </p:txBody>
      </p:sp>
    </p:spTree>
    <p:extLst>
      <p:ext uri="{BB962C8B-B14F-4D97-AF65-F5344CB8AC3E}">
        <p14:creationId xmlns:p14="http://schemas.microsoft.com/office/powerpoint/2010/main" val="843418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Coaching </a:t>
            </a:r>
            <a:endParaRPr lang="en-GB" dirty="0"/>
          </a:p>
        </p:txBody>
      </p:sp>
      <p:sp>
        <p:nvSpPr>
          <p:cNvPr id="3" name="Content Placeholder 2"/>
          <p:cNvSpPr>
            <a:spLocks noGrp="1"/>
          </p:cNvSpPr>
          <p:nvPr>
            <p:ph idx="1"/>
          </p:nvPr>
        </p:nvSpPr>
        <p:spPr>
          <a:xfrm>
            <a:off x="628650" y="1487277"/>
            <a:ext cx="7886700" cy="4689686"/>
          </a:xfrm>
        </p:spPr>
        <p:txBody>
          <a:bodyPr>
            <a:normAutofit fontScale="92500" lnSpcReduction="20000"/>
          </a:bodyPr>
          <a:lstStyle/>
          <a:p>
            <a:r>
              <a:rPr lang="en-GB" sz="2800" dirty="0">
                <a:effectLst/>
                <a:latin typeface="Calibri" panose="020F0502020204030204" pitchFamily="34" charset="0"/>
                <a:ea typeface="Calibri" panose="020F0502020204030204" pitchFamily="34" charset="0"/>
                <a:cs typeface="Arial" panose="020B0604020202020204" pitchFamily="34" charset="0"/>
              </a:rPr>
              <a:t>Buckinghamshire primary and Partner schools must not undertake any Transfer Test coaching or preparation in school other than that specified by TBGS or allow a third party to undertake such preparation on the school site.</a:t>
            </a:r>
            <a:endParaRPr lang="en-GB" sz="2800" dirty="0">
              <a:effectLst/>
              <a:latin typeface="Carlito"/>
              <a:ea typeface="Carlito"/>
              <a:cs typeface="Carlito"/>
            </a:endParaRPr>
          </a:p>
          <a:p>
            <a:r>
              <a:rPr lang="en-GB" altLang="en-US" dirty="0"/>
              <a:t>Primary schools that undertake testing on behalf of  the grammar schools are asked not to tutor or coach the children in their school prior to the test over and above enabling the children to follow the national curriculum relevant for their age. </a:t>
            </a:r>
          </a:p>
          <a:p>
            <a:r>
              <a:rPr lang="en-GB" altLang="en-US" dirty="0"/>
              <a:t>The Secondary Transfer Test is designed to enable all children to demonstrate their academic potential without the need for coaching or excessive preparation. </a:t>
            </a:r>
          </a:p>
          <a:p>
            <a:r>
              <a:rPr lang="en-GB" altLang="en-US" dirty="0"/>
              <a:t>There is free familiarisation on the GL website at </a:t>
            </a:r>
            <a:r>
              <a:rPr lang="en-GB" sz="1700" dirty="0">
                <a:effectLst/>
                <a:latin typeface="Segoe UI" panose="020B0502040204020203" pitchFamily="34" charset="0"/>
                <a:hlinkClick r:id="rId3"/>
              </a:rPr>
              <a:t>https://11plus.gl-assessment.co.uk/free-materials/</a:t>
            </a:r>
            <a:endParaRPr lang="en-GB" sz="1700" dirty="0"/>
          </a:p>
        </p:txBody>
      </p:sp>
    </p:spTree>
    <p:extLst>
      <p:ext uri="{BB962C8B-B14F-4D97-AF65-F5344CB8AC3E}">
        <p14:creationId xmlns:p14="http://schemas.microsoft.com/office/powerpoint/2010/main" val="36937246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altLang="en-US" dirty="0"/>
              <a:t>On the test days</a:t>
            </a:r>
            <a:endParaRPr lang="en-GB" dirty="0"/>
          </a:p>
        </p:txBody>
      </p:sp>
      <p:sp>
        <p:nvSpPr>
          <p:cNvPr id="6" name="Content Placeholder 5"/>
          <p:cNvSpPr>
            <a:spLocks noGrp="1"/>
          </p:cNvSpPr>
          <p:nvPr>
            <p:ph idx="1"/>
          </p:nvPr>
        </p:nvSpPr>
        <p:spPr/>
        <p:txBody>
          <a:bodyPr/>
          <a:lstStyle/>
          <a:p>
            <a:r>
              <a:rPr lang="en-GB" altLang="en-US" dirty="0"/>
              <a:t>Two papers with a 15 min break between</a:t>
            </a:r>
          </a:p>
          <a:p>
            <a:r>
              <a:rPr lang="en-GB" altLang="en-US" dirty="0"/>
              <a:t>Each paper approximately an hour including instructions (practice shorter)</a:t>
            </a:r>
          </a:p>
          <a:p>
            <a:r>
              <a:rPr lang="en-GB" altLang="en-US" dirty="0"/>
              <a:t>The audio instructions give practice examples and test instructions </a:t>
            </a:r>
          </a:p>
          <a:p>
            <a:r>
              <a:rPr lang="en-GB" altLang="en-US" dirty="0"/>
              <a:t>Paper A – Verbal Skills – taken first</a:t>
            </a:r>
          </a:p>
          <a:p>
            <a:r>
              <a:rPr lang="en-GB" altLang="en-US" dirty="0"/>
              <a:t>Paper B – Mathematical and Non-Verbal Skills – taken second</a:t>
            </a:r>
          </a:p>
          <a:p>
            <a:r>
              <a:rPr lang="en-GB" altLang="en-US" dirty="0"/>
              <a:t>Practice test is not marked</a:t>
            </a:r>
          </a:p>
          <a:p>
            <a:endParaRPr lang="en-GB" dirty="0"/>
          </a:p>
        </p:txBody>
      </p:sp>
    </p:spTree>
    <p:extLst>
      <p:ext uri="{BB962C8B-B14F-4D97-AF65-F5344CB8AC3E}">
        <p14:creationId xmlns:p14="http://schemas.microsoft.com/office/powerpoint/2010/main" val="29840077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20A77-6318-D4D2-889B-816A4EC65B13}"/>
              </a:ext>
            </a:extLst>
          </p:cNvPr>
          <p:cNvSpPr>
            <a:spLocks noGrp="1"/>
          </p:cNvSpPr>
          <p:nvPr>
            <p:ph type="title"/>
          </p:nvPr>
        </p:nvSpPr>
        <p:spPr/>
        <p:txBody>
          <a:bodyPr/>
          <a:lstStyle/>
          <a:p>
            <a:r>
              <a:rPr lang="en-GB" sz="4400" dirty="0">
                <a:effectLst/>
                <a:ea typeface="Calibri" panose="020F0502020204030204" pitchFamily="34" charset="0"/>
                <a:cs typeface="Calibri Light" panose="020F0302020204030204" pitchFamily="34" charset="0"/>
              </a:rPr>
              <a:t>Test conditions </a:t>
            </a:r>
            <a:endParaRPr lang="en-GB" dirty="0">
              <a:cs typeface="Calibri Light" panose="020F0302020204030204" pitchFamily="34" charset="0"/>
            </a:endParaRPr>
          </a:p>
        </p:txBody>
      </p:sp>
      <p:sp>
        <p:nvSpPr>
          <p:cNvPr id="3" name="Content Placeholder 2">
            <a:extLst>
              <a:ext uri="{FF2B5EF4-FFF2-40B4-BE49-F238E27FC236}">
                <a16:creationId xmlns:a16="http://schemas.microsoft.com/office/drawing/2014/main" id="{133C235F-21B0-F6C1-9600-3824C9F244EB}"/>
              </a:ext>
            </a:extLst>
          </p:cNvPr>
          <p:cNvSpPr>
            <a:spLocks noGrp="1"/>
          </p:cNvSpPr>
          <p:nvPr>
            <p:ph idx="1"/>
          </p:nvPr>
        </p:nvSpPr>
        <p:spPr/>
        <p:txBody>
          <a:bodyPr>
            <a:normAutofit/>
          </a:bodyPr>
          <a:lstStyle/>
          <a:p>
            <a:pPr>
              <a:buNone/>
            </a:pPr>
            <a:r>
              <a:rPr lang="en-GB" sz="1800" dirty="0">
                <a:effectLst/>
                <a:latin typeface="Calibri" panose="020F0502020204030204" pitchFamily="34" charset="0"/>
                <a:ea typeface="Calibri" panose="020F0502020204030204" pitchFamily="34" charset="0"/>
                <a:cs typeface="Aptos" panose="020B0004020202020204" pitchFamily="34" charset="0"/>
              </a:rPr>
              <a:t> </a:t>
            </a:r>
            <a:r>
              <a:rPr lang="en-GB" sz="2000" dirty="0">
                <a:solidFill>
                  <a:srgbClr val="001D35"/>
                </a:solidFill>
                <a:effectLst/>
                <a:latin typeface="Calibri" panose="020F0502020204030204" pitchFamily="34" charset="0"/>
                <a:ea typeface="Calibri" panose="020F0502020204030204" pitchFamily="34" charset="0"/>
              </a:rPr>
              <a:t>All test centres provide appropriate test conditions the aim of which is:</a:t>
            </a:r>
          </a:p>
          <a:p>
            <a:r>
              <a:rPr lang="en-GB" sz="2000" dirty="0">
                <a:solidFill>
                  <a:srgbClr val="001D35"/>
                </a:solidFill>
                <a:effectLst/>
                <a:latin typeface="Calibri" panose="020F0502020204030204" pitchFamily="34" charset="0"/>
                <a:ea typeface="Calibri" panose="020F0502020204030204" pitchFamily="34" charset="0"/>
              </a:rPr>
              <a:t>To create a fair and equitable environment where children can complete the Transfer Test without external distractions</a:t>
            </a:r>
          </a:p>
          <a:p>
            <a:r>
              <a:rPr lang="en-GB" sz="2000" dirty="0">
                <a:solidFill>
                  <a:srgbClr val="001D35"/>
                </a:solidFill>
                <a:latin typeface="Calibri" panose="020F0502020204030204" pitchFamily="34" charset="0"/>
                <a:ea typeface="Calibri" panose="020F0502020204030204" pitchFamily="34" charset="0"/>
              </a:rPr>
              <a:t>To provide </a:t>
            </a:r>
            <a:r>
              <a:rPr lang="en-GB" sz="2000" dirty="0">
                <a:solidFill>
                  <a:srgbClr val="001D35"/>
                </a:solidFill>
                <a:effectLst/>
                <a:latin typeface="Calibri" panose="020F0502020204030204" pitchFamily="34" charset="0"/>
                <a:ea typeface="Calibri" panose="020F0502020204030204" pitchFamily="34" charset="0"/>
              </a:rPr>
              <a:t>a quiet and organised test room</a:t>
            </a:r>
          </a:p>
          <a:p>
            <a:r>
              <a:rPr lang="en-GB" sz="2000" dirty="0">
                <a:solidFill>
                  <a:srgbClr val="001D35"/>
                </a:solidFill>
                <a:latin typeface="Calibri" panose="020F0502020204030204" pitchFamily="34" charset="0"/>
                <a:ea typeface="Calibri" panose="020F0502020204030204" pitchFamily="34" charset="0"/>
              </a:rPr>
              <a:t>To minimise excessive noise distraction over the normal background sounds of a working school</a:t>
            </a:r>
          </a:p>
          <a:p>
            <a:r>
              <a:rPr lang="en-GB" sz="2000" dirty="0">
                <a:solidFill>
                  <a:srgbClr val="001D35"/>
                </a:solidFill>
                <a:effectLst/>
                <a:latin typeface="Calibri" panose="020F0502020204030204" pitchFamily="34" charset="0"/>
                <a:ea typeface="Calibri" panose="020F0502020204030204" pitchFamily="34" charset="0"/>
              </a:rPr>
              <a:t>Invigilators will ensure the papers are kept secure before and after the test and that the test is completed in an organised and timely manner</a:t>
            </a:r>
          </a:p>
          <a:p>
            <a:r>
              <a:rPr lang="en-GB" sz="2000" dirty="0">
                <a:solidFill>
                  <a:srgbClr val="001D35"/>
                </a:solidFill>
                <a:effectLst/>
                <a:latin typeface="Calibri" panose="020F0502020204030204" pitchFamily="34" charset="0"/>
                <a:ea typeface="Calibri" panose="020F0502020204030204" pitchFamily="34" charset="0"/>
              </a:rPr>
              <a:t>Children sitting the test are provided with clear instructions and materials to do the test and are reminded about the importance of behaving in an appropriate manner in the test room</a:t>
            </a:r>
          </a:p>
          <a:p>
            <a:r>
              <a:rPr lang="en-GB" sz="2000" dirty="0">
                <a:solidFill>
                  <a:srgbClr val="001D35"/>
                </a:solidFill>
                <a:effectLst/>
                <a:latin typeface="Calibri" panose="020F0502020204030204" pitchFamily="34" charset="0"/>
                <a:ea typeface="Calibri" panose="020F0502020204030204" pitchFamily="34" charset="0"/>
              </a:rPr>
              <a:t>Children are </a:t>
            </a:r>
            <a:r>
              <a:rPr lang="en-GB" sz="2000" dirty="0">
                <a:solidFill>
                  <a:srgbClr val="000000"/>
                </a:solidFill>
                <a:effectLst/>
                <a:latin typeface="Calibri" panose="020F0502020204030204" pitchFamily="34" charset="0"/>
                <a:ea typeface="Calibri" panose="020F0502020204030204" pitchFamily="34" charset="0"/>
              </a:rPr>
              <a:t>a given a short break between the two test papers</a:t>
            </a:r>
            <a:endParaRPr lang="en-GB" sz="2000" dirty="0"/>
          </a:p>
        </p:txBody>
      </p:sp>
    </p:spTree>
    <p:extLst>
      <p:ext uri="{BB962C8B-B14F-4D97-AF65-F5344CB8AC3E}">
        <p14:creationId xmlns:p14="http://schemas.microsoft.com/office/powerpoint/2010/main" val="41018113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ltLang="en-US" dirty="0"/>
              <a:t>Illness/absence during the test period</a:t>
            </a:r>
            <a:endParaRPr lang="en-GB" dirty="0"/>
          </a:p>
        </p:txBody>
      </p:sp>
      <p:sp>
        <p:nvSpPr>
          <p:cNvPr id="11" name="Content Placeholder 10"/>
          <p:cNvSpPr>
            <a:spLocks noGrp="1"/>
          </p:cNvSpPr>
          <p:nvPr>
            <p:ph idx="1"/>
          </p:nvPr>
        </p:nvSpPr>
        <p:spPr/>
        <p:txBody>
          <a:bodyPr>
            <a:normAutofit fontScale="92500"/>
          </a:bodyPr>
          <a:lstStyle/>
          <a:p>
            <a:r>
              <a:rPr lang="en-GB" altLang="en-US" dirty="0"/>
              <a:t>If a child is ill on either practice or Transfer Test day, they can sit the test papers on a later date</a:t>
            </a:r>
          </a:p>
          <a:p>
            <a:r>
              <a:rPr lang="en-GB" altLang="en-US" dirty="0"/>
              <a:t>Children should not sit the test when unwell (even if they want to!) </a:t>
            </a:r>
          </a:p>
          <a:p>
            <a:r>
              <a:rPr lang="en-GB" altLang="en-US" dirty="0"/>
              <a:t>Children will normally be expected to sit the practice test first</a:t>
            </a:r>
          </a:p>
          <a:p>
            <a:r>
              <a:rPr lang="en-GB" altLang="en-US" dirty="0"/>
              <a:t>If a child misses the practice test due to a test in another area, then an alternative date is not offered</a:t>
            </a:r>
          </a:p>
          <a:p>
            <a:r>
              <a:rPr lang="en-GB" altLang="en-US" dirty="0"/>
              <a:t>You will be advised of new date(s) for the test(s) before your child sits the test</a:t>
            </a:r>
            <a:endParaRPr lang="en-GB" dirty="0"/>
          </a:p>
        </p:txBody>
      </p:sp>
    </p:spTree>
    <p:extLst>
      <p:ext uri="{BB962C8B-B14F-4D97-AF65-F5344CB8AC3E}">
        <p14:creationId xmlns:p14="http://schemas.microsoft.com/office/powerpoint/2010/main" val="9121137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GB" altLang="en-US" dirty="0"/>
              <a:t>If you think something has affected your child’s performance in the Transfer Test</a:t>
            </a:r>
            <a:endParaRPr lang="en-GB" dirty="0"/>
          </a:p>
        </p:txBody>
      </p:sp>
      <p:sp>
        <p:nvSpPr>
          <p:cNvPr id="6" name="Content Placeholder 5"/>
          <p:cNvSpPr>
            <a:spLocks noGrp="1"/>
          </p:cNvSpPr>
          <p:nvPr>
            <p:ph idx="1"/>
          </p:nvPr>
        </p:nvSpPr>
        <p:spPr>
          <a:xfrm>
            <a:off x="628650" y="1968649"/>
            <a:ext cx="7886700" cy="4208314"/>
          </a:xfrm>
        </p:spPr>
        <p:txBody>
          <a:bodyPr/>
          <a:lstStyle/>
          <a:p>
            <a:pPr>
              <a:lnSpc>
                <a:spcPct val="107000"/>
              </a:lnSpc>
              <a:spcAft>
                <a:spcPts val="800"/>
              </a:spcAft>
            </a:pPr>
            <a:r>
              <a:rPr lang="en-GB" dirty="0">
                <a:effectLst/>
                <a:latin typeface="Calibri" panose="020F0502020204030204" pitchFamily="34" charset="0"/>
                <a:ea typeface="Calibri" panose="020F0502020204030204" pitchFamily="34" charset="0"/>
                <a:cs typeface="Times New Roman" panose="02020603050405020304" pitchFamily="18" charset="0"/>
              </a:rPr>
              <a:t>Let you headteacher know </a:t>
            </a:r>
            <a:r>
              <a:rPr lang="en-GB" u="sng" dirty="0">
                <a:effectLst/>
                <a:latin typeface="Calibri" panose="020F0502020204030204" pitchFamily="34" charset="0"/>
                <a:ea typeface="Calibri" panose="020F0502020204030204" pitchFamily="34" charset="0"/>
                <a:cs typeface="Times New Roman" panose="02020603050405020304" pitchFamily="18" charset="0"/>
              </a:rPr>
              <a:t>on the test day</a:t>
            </a:r>
            <a:r>
              <a:rPr lang="en-GB" b="1" dirty="0">
                <a:effectLst/>
                <a:latin typeface="Calibri" panose="020F0502020204030204" pitchFamily="34" charset="0"/>
                <a:ea typeface="Calibri" panose="020F0502020204030204" pitchFamily="34" charset="0"/>
                <a:cs typeface="Times New Roman" panose="02020603050405020304" pitchFamily="18" charset="0"/>
              </a:rPr>
              <a:t> </a:t>
            </a:r>
            <a:r>
              <a:rPr lang="en-GB" dirty="0">
                <a:effectLst/>
                <a:latin typeface="Calibri" panose="020F0502020204030204" pitchFamily="34" charset="0"/>
                <a:ea typeface="Calibri" panose="020F0502020204030204" pitchFamily="34" charset="0"/>
                <a:cs typeface="Times New Roman" panose="02020603050405020304" pitchFamily="18" charset="0"/>
              </a:rPr>
              <a:t>and also collect evidence, for example a doctor’s letter</a:t>
            </a:r>
          </a:p>
          <a:p>
            <a:r>
              <a:rPr lang="en-GB" altLang="en-US" dirty="0"/>
              <a:t>Once you have the test results, talk to your child’s headteacher</a:t>
            </a:r>
          </a:p>
          <a:p>
            <a:endParaRPr lang="en-GB" dirty="0"/>
          </a:p>
        </p:txBody>
      </p:sp>
    </p:spTree>
    <p:extLst>
      <p:ext uri="{BB962C8B-B14F-4D97-AF65-F5344CB8AC3E}">
        <p14:creationId xmlns:p14="http://schemas.microsoft.com/office/powerpoint/2010/main" val="31810657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Do all children have to sit the Secondary Transfer Test?</a:t>
            </a:r>
            <a:endParaRPr lang="en-GB" dirty="0"/>
          </a:p>
        </p:txBody>
      </p:sp>
      <p:sp>
        <p:nvSpPr>
          <p:cNvPr id="5" name="Content Placeholder 4"/>
          <p:cNvSpPr>
            <a:spLocks noGrp="1"/>
          </p:cNvSpPr>
          <p:nvPr>
            <p:ph idx="1"/>
          </p:nvPr>
        </p:nvSpPr>
        <p:spPr/>
        <p:txBody>
          <a:bodyPr/>
          <a:lstStyle/>
          <a:p>
            <a:r>
              <a:rPr lang="en-GB" altLang="en-US" dirty="0"/>
              <a:t>No, only if parents want their child to sit the test</a:t>
            </a:r>
          </a:p>
          <a:p>
            <a:r>
              <a:rPr lang="en-GB" altLang="en-US" dirty="0"/>
              <a:t>A grammar school will not suit every child so think carefully about whether sitting the test is going to be a positive experience for your child</a:t>
            </a:r>
          </a:p>
          <a:p>
            <a:r>
              <a:rPr lang="en-GB" altLang="en-US" dirty="0"/>
              <a:t>Your child's headteacher will ask you if you want your child to sit the test so they can make sensible arrangements for the testing sessions</a:t>
            </a:r>
          </a:p>
          <a:p>
            <a:endParaRPr lang="en-GB" dirty="0"/>
          </a:p>
        </p:txBody>
      </p:sp>
    </p:spTree>
    <p:extLst>
      <p:ext uri="{BB962C8B-B14F-4D97-AF65-F5344CB8AC3E}">
        <p14:creationId xmlns:p14="http://schemas.microsoft.com/office/powerpoint/2010/main" val="18950505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70D6A-F908-BCE0-139B-A28BCBC59BF6}"/>
              </a:ext>
            </a:extLst>
          </p:cNvPr>
          <p:cNvSpPr>
            <a:spLocks noGrp="1"/>
          </p:cNvSpPr>
          <p:nvPr>
            <p:ph type="title"/>
          </p:nvPr>
        </p:nvSpPr>
        <p:spPr/>
        <p:txBody>
          <a:bodyPr/>
          <a:lstStyle/>
          <a:p>
            <a:r>
              <a:rPr lang="en-GB" dirty="0"/>
              <a:t>Headteacher’s recommendations</a:t>
            </a:r>
          </a:p>
        </p:txBody>
      </p:sp>
      <p:sp>
        <p:nvSpPr>
          <p:cNvPr id="3" name="Content Placeholder 2">
            <a:extLst>
              <a:ext uri="{FF2B5EF4-FFF2-40B4-BE49-F238E27FC236}">
                <a16:creationId xmlns:a16="http://schemas.microsoft.com/office/drawing/2014/main" id="{C206A414-F71D-344A-3056-2CD599F4818A}"/>
              </a:ext>
            </a:extLst>
          </p:cNvPr>
          <p:cNvSpPr>
            <a:spLocks noGrp="1"/>
          </p:cNvSpPr>
          <p:nvPr>
            <p:ph idx="1"/>
          </p:nvPr>
        </p:nvSpPr>
        <p:spPr>
          <a:xfrm>
            <a:off x="628650" y="1550020"/>
            <a:ext cx="7886700" cy="4626943"/>
          </a:xfrm>
        </p:spPr>
        <p:txBody>
          <a:bodyPr>
            <a:normAutofit lnSpcReduction="10000"/>
          </a:bodyPr>
          <a:lstStyle/>
          <a:p>
            <a:r>
              <a:rPr lang="en-GB" dirty="0"/>
              <a:t>LA and Partner school headteachers are asked to provide grammar school recommendation scores for children </a:t>
            </a:r>
          </a:p>
          <a:p>
            <a:r>
              <a:rPr lang="en-GB" dirty="0"/>
              <a:t>They are asked to link their recommendations back to the Key stage monitoring all schools undertake</a:t>
            </a:r>
          </a:p>
          <a:p>
            <a:r>
              <a:rPr lang="en-GB" dirty="0"/>
              <a:t>Recommendations are provided before results are available</a:t>
            </a:r>
          </a:p>
          <a:p>
            <a:r>
              <a:rPr lang="en-GB" dirty="0"/>
              <a:t>Each child has two scores – a recommendation and an attitude to work score ( e.g. 2:1)  </a:t>
            </a:r>
          </a:p>
          <a:p>
            <a:r>
              <a:rPr lang="en-GB" dirty="0"/>
              <a:t>The recommendations are only needed/used if a child is put forward for a Selection Review</a:t>
            </a:r>
          </a:p>
        </p:txBody>
      </p:sp>
    </p:spTree>
    <p:extLst>
      <p:ext uri="{BB962C8B-B14F-4D97-AF65-F5344CB8AC3E}">
        <p14:creationId xmlns:p14="http://schemas.microsoft.com/office/powerpoint/2010/main" val="39920347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BB368-4355-A882-8642-7D3EBE09E85F}"/>
              </a:ext>
            </a:extLst>
          </p:cNvPr>
          <p:cNvSpPr>
            <a:spLocks noGrp="1"/>
          </p:cNvSpPr>
          <p:nvPr>
            <p:ph type="title"/>
          </p:nvPr>
        </p:nvSpPr>
        <p:spPr/>
        <p:txBody>
          <a:bodyPr/>
          <a:lstStyle/>
          <a:p>
            <a:r>
              <a:rPr lang="en-GB" dirty="0"/>
              <a:t>Headteacher’s recommendations</a:t>
            </a:r>
          </a:p>
        </p:txBody>
      </p:sp>
      <p:graphicFrame>
        <p:nvGraphicFramePr>
          <p:cNvPr id="4" name="Content Placeholder 3">
            <a:extLst>
              <a:ext uri="{FF2B5EF4-FFF2-40B4-BE49-F238E27FC236}">
                <a16:creationId xmlns:a16="http://schemas.microsoft.com/office/drawing/2014/main" id="{18F1C3B0-7526-22FC-014E-37858DBAF04A}"/>
              </a:ext>
            </a:extLst>
          </p:cNvPr>
          <p:cNvGraphicFramePr>
            <a:graphicFrameLocks noGrp="1"/>
          </p:cNvGraphicFramePr>
          <p:nvPr>
            <p:ph idx="1"/>
            <p:extLst>
              <p:ext uri="{D42A27DB-BD31-4B8C-83A1-F6EECF244321}">
                <p14:modId xmlns:p14="http://schemas.microsoft.com/office/powerpoint/2010/main" val="654930533"/>
              </p:ext>
            </p:extLst>
          </p:nvPr>
        </p:nvGraphicFramePr>
        <p:xfrm>
          <a:off x="1271239" y="1806498"/>
          <a:ext cx="6627712" cy="1936750"/>
        </p:xfrm>
        <a:graphic>
          <a:graphicData uri="http://schemas.openxmlformats.org/drawingml/2006/table">
            <a:tbl>
              <a:tblPr firstRow="1" firstCol="1" bandRow="1">
                <a:tableStyleId>{5C22544A-7EE6-4342-B048-85BDC9FD1C3A}</a:tableStyleId>
              </a:tblPr>
              <a:tblGrid>
                <a:gridCol w="479502">
                  <a:extLst>
                    <a:ext uri="{9D8B030D-6E8A-4147-A177-3AD203B41FA5}">
                      <a16:colId xmlns:a16="http://schemas.microsoft.com/office/drawing/2014/main" val="3179934613"/>
                    </a:ext>
                  </a:extLst>
                </a:gridCol>
                <a:gridCol w="6148210">
                  <a:extLst>
                    <a:ext uri="{9D8B030D-6E8A-4147-A177-3AD203B41FA5}">
                      <a16:colId xmlns:a16="http://schemas.microsoft.com/office/drawing/2014/main" val="1949140440"/>
                    </a:ext>
                  </a:extLst>
                </a:gridCol>
              </a:tblGrid>
              <a:tr h="387350">
                <a:tc>
                  <a:txBody>
                    <a:bodyPr/>
                    <a:lstStyle/>
                    <a:p>
                      <a:pPr fontAlgn="base">
                        <a:buNone/>
                      </a:pPr>
                      <a:r>
                        <a:rPr lang="en-GB" sz="2000">
                          <a:effectLst/>
                        </a:rPr>
                        <a:t>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buNone/>
                      </a:pPr>
                      <a:r>
                        <a:rPr lang="en-GB" sz="2000" dirty="0">
                          <a:effectLst/>
                        </a:rPr>
                        <a:t> Headteacher’s Recommendation</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5">
                        <a:lumMod val="75000"/>
                      </a:schemeClr>
                    </a:solidFill>
                  </a:tcPr>
                </a:tc>
                <a:extLst>
                  <a:ext uri="{0D108BD9-81ED-4DB2-BD59-A6C34878D82A}">
                    <a16:rowId xmlns:a16="http://schemas.microsoft.com/office/drawing/2014/main" val="1471139234"/>
                  </a:ext>
                </a:extLst>
              </a:tr>
              <a:tr h="387350">
                <a:tc>
                  <a:txBody>
                    <a:bodyPr/>
                    <a:lstStyle/>
                    <a:p>
                      <a:pPr fontAlgn="base">
                        <a:buNone/>
                      </a:pPr>
                      <a:r>
                        <a:rPr lang="en-GB" sz="2000">
                          <a:effectLst/>
                        </a:rPr>
                        <a:t>1 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buNone/>
                      </a:pPr>
                      <a:r>
                        <a:rPr lang="en-GB" sz="2000" dirty="0">
                          <a:effectLst/>
                        </a:rPr>
                        <a:t>Exceptionally able so very highly recommended.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985169872"/>
                  </a:ext>
                </a:extLst>
              </a:tr>
              <a:tr h="387350">
                <a:tc>
                  <a:txBody>
                    <a:bodyPr/>
                    <a:lstStyle/>
                    <a:p>
                      <a:pPr fontAlgn="base">
                        <a:buNone/>
                      </a:pPr>
                      <a:r>
                        <a:rPr lang="en-GB" sz="2000">
                          <a:effectLst/>
                        </a:rPr>
                        <a:t>2 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buNone/>
                      </a:pPr>
                      <a:r>
                        <a:rPr lang="en-GB" sz="2000" dirty="0">
                          <a:effectLst/>
                        </a:rPr>
                        <a:t>Very able so recommended without any reservation.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109201270"/>
                  </a:ext>
                </a:extLst>
              </a:tr>
              <a:tr h="387350">
                <a:tc>
                  <a:txBody>
                    <a:bodyPr/>
                    <a:lstStyle/>
                    <a:p>
                      <a:pPr fontAlgn="base">
                        <a:buNone/>
                      </a:pPr>
                      <a:r>
                        <a:rPr lang="en-GB" sz="2000">
                          <a:effectLst/>
                        </a:rPr>
                        <a:t>3 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buNone/>
                      </a:pPr>
                      <a:r>
                        <a:rPr lang="en-GB" sz="2000" dirty="0">
                          <a:effectLst/>
                        </a:rPr>
                        <a:t>Recommended with reservation.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365620338"/>
                  </a:ext>
                </a:extLst>
              </a:tr>
              <a:tr h="387350">
                <a:tc>
                  <a:txBody>
                    <a:bodyPr/>
                    <a:lstStyle/>
                    <a:p>
                      <a:pPr fontAlgn="base">
                        <a:buNone/>
                      </a:pPr>
                      <a:r>
                        <a:rPr lang="en-GB" sz="2000">
                          <a:effectLst/>
                        </a:rPr>
                        <a:t>4 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buNone/>
                      </a:pPr>
                      <a:r>
                        <a:rPr lang="en-GB" sz="2000" dirty="0">
                          <a:effectLst/>
                        </a:rPr>
                        <a:t>Not recommended for grammar school.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804529188"/>
                  </a:ext>
                </a:extLst>
              </a:tr>
            </a:tbl>
          </a:graphicData>
        </a:graphic>
      </p:graphicFrame>
      <p:graphicFrame>
        <p:nvGraphicFramePr>
          <p:cNvPr id="5" name="Table 4">
            <a:extLst>
              <a:ext uri="{FF2B5EF4-FFF2-40B4-BE49-F238E27FC236}">
                <a16:creationId xmlns:a16="http://schemas.microsoft.com/office/drawing/2014/main" id="{D832359C-B7EE-52A6-2F8B-7C3ACEA54263}"/>
              </a:ext>
            </a:extLst>
          </p:cNvPr>
          <p:cNvGraphicFramePr>
            <a:graphicFrameLocks noGrp="1"/>
          </p:cNvGraphicFramePr>
          <p:nvPr>
            <p:extLst>
              <p:ext uri="{D42A27DB-BD31-4B8C-83A1-F6EECF244321}">
                <p14:modId xmlns:p14="http://schemas.microsoft.com/office/powerpoint/2010/main" val="298804361"/>
              </p:ext>
            </p:extLst>
          </p:nvPr>
        </p:nvGraphicFramePr>
        <p:xfrm>
          <a:off x="1271239" y="3743248"/>
          <a:ext cx="6627712" cy="2345318"/>
        </p:xfrm>
        <a:graphic>
          <a:graphicData uri="http://schemas.openxmlformats.org/drawingml/2006/table">
            <a:tbl>
              <a:tblPr firstRow="1" firstCol="1" bandRow="1">
                <a:tableStyleId>{5C22544A-7EE6-4342-B048-85BDC9FD1C3A}</a:tableStyleId>
              </a:tblPr>
              <a:tblGrid>
                <a:gridCol w="468351">
                  <a:extLst>
                    <a:ext uri="{9D8B030D-6E8A-4147-A177-3AD203B41FA5}">
                      <a16:colId xmlns:a16="http://schemas.microsoft.com/office/drawing/2014/main" val="3541945253"/>
                    </a:ext>
                  </a:extLst>
                </a:gridCol>
                <a:gridCol w="6159361">
                  <a:extLst>
                    <a:ext uri="{9D8B030D-6E8A-4147-A177-3AD203B41FA5}">
                      <a16:colId xmlns:a16="http://schemas.microsoft.com/office/drawing/2014/main" val="3263420337"/>
                    </a:ext>
                  </a:extLst>
                </a:gridCol>
              </a:tblGrid>
              <a:tr h="342152">
                <a:tc>
                  <a:txBody>
                    <a:bodyPr/>
                    <a:lstStyle/>
                    <a:p>
                      <a:pPr algn="just" fontAlgn="base">
                        <a:buNone/>
                      </a:pPr>
                      <a:r>
                        <a:rPr lang="en-GB" sz="2000">
                          <a:effectLst/>
                        </a:rPr>
                        <a:t>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fontAlgn="base">
                        <a:buNone/>
                      </a:pPr>
                      <a:r>
                        <a:rPr lang="en-GB" sz="2000" dirty="0">
                          <a:effectLst/>
                        </a:rPr>
                        <a:t> Attitude to Learning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192654422"/>
                  </a:ext>
                </a:extLst>
              </a:tr>
              <a:tr h="667722">
                <a:tc>
                  <a:txBody>
                    <a:bodyPr/>
                    <a:lstStyle/>
                    <a:p>
                      <a:pPr algn="just" fontAlgn="base">
                        <a:buNone/>
                      </a:pPr>
                      <a:r>
                        <a:rPr lang="en-GB" sz="2000" dirty="0">
                          <a:effectLst/>
                        </a:rPr>
                        <a:t>1 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fontAlgn="base">
                        <a:buNone/>
                      </a:pPr>
                      <a:r>
                        <a:rPr lang="en-GB" sz="2000" dirty="0">
                          <a:effectLst/>
                        </a:rPr>
                        <a:t>Enjoys challenge and is a highly motivated independent learner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226355581"/>
                  </a:ext>
                </a:extLst>
              </a:tr>
              <a:tr h="333861">
                <a:tc>
                  <a:txBody>
                    <a:bodyPr/>
                    <a:lstStyle/>
                    <a:p>
                      <a:pPr algn="just" fontAlgn="base">
                        <a:buNone/>
                      </a:pPr>
                      <a:r>
                        <a:rPr lang="en-GB" sz="2000" dirty="0">
                          <a:effectLst/>
                        </a:rPr>
                        <a:t>2 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fontAlgn="base">
                        <a:buNone/>
                      </a:pPr>
                      <a:r>
                        <a:rPr lang="en-GB" sz="2000" dirty="0">
                          <a:effectLst/>
                        </a:rPr>
                        <a:t>Consistently hardworking and reliable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580014796"/>
                  </a:ext>
                </a:extLst>
              </a:tr>
              <a:tr h="333861">
                <a:tc>
                  <a:txBody>
                    <a:bodyPr/>
                    <a:lstStyle/>
                    <a:p>
                      <a:pPr algn="just" fontAlgn="base">
                        <a:buNone/>
                      </a:pPr>
                      <a:r>
                        <a:rPr lang="en-GB" sz="2000" dirty="0">
                          <a:effectLst/>
                        </a:rPr>
                        <a:t>3 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fontAlgn="base">
                        <a:buNone/>
                      </a:pPr>
                      <a:r>
                        <a:rPr lang="en-GB" sz="2000" dirty="0">
                          <a:effectLst/>
                        </a:rPr>
                        <a:t>Output varies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144950967"/>
                  </a:ext>
                </a:extLst>
              </a:tr>
              <a:tr h="667722">
                <a:tc>
                  <a:txBody>
                    <a:bodyPr/>
                    <a:lstStyle/>
                    <a:p>
                      <a:pPr algn="just" fontAlgn="base">
                        <a:buNone/>
                      </a:pPr>
                      <a:r>
                        <a:rPr lang="en-GB" sz="2000" dirty="0">
                          <a:effectLst/>
                        </a:rPr>
                        <a:t>4 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fontAlgn="base">
                        <a:buNone/>
                      </a:pPr>
                      <a:r>
                        <a:rPr lang="en-GB" sz="2000" dirty="0">
                          <a:effectLst/>
                        </a:rPr>
                        <a:t>Lacks self-organisation, requires support (this is not a recommendation)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162028534"/>
                  </a:ext>
                </a:extLst>
              </a:tr>
            </a:tbl>
          </a:graphicData>
        </a:graphic>
      </p:graphicFrame>
    </p:spTree>
    <p:extLst>
      <p:ext uri="{BB962C8B-B14F-4D97-AF65-F5344CB8AC3E}">
        <p14:creationId xmlns:p14="http://schemas.microsoft.com/office/powerpoint/2010/main" val="3759329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Applying for a secondary school place</a:t>
            </a:r>
            <a:endParaRPr lang="en-GB" dirty="0"/>
          </a:p>
        </p:txBody>
      </p:sp>
      <p:sp>
        <p:nvSpPr>
          <p:cNvPr id="3" name="Content Placeholder 2"/>
          <p:cNvSpPr>
            <a:spLocks noGrp="1"/>
          </p:cNvSpPr>
          <p:nvPr>
            <p:ph idx="1"/>
          </p:nvPr>
        </p:nvSpPr>
        <p:spPr>
          <a:xfrm>
            <a:off x="628650" y="2710149"/>
            <a:ext cx="7886700" cy="3466814"/>
          </a:xfrm>
        </p:spPr>
        <p:txBody>
          <a:bodyPr/>
          <a:lstStyle/>
          <a:p>
            <a:pPr marL="0" indent="0">
              <a:buNone/>
            </a:pPr>
            <a:r>
              <a:rPr lang="en-GB" altLang="en-US" sz="3600" dirty="0"/>
              <a:t>Timelines, preferences and offers</a:t>
            </a:r>
          </a:p>
          <a:p>
            <a:endParaRPr lang="en-GB" dirty="0"/>
          </a:p>
        </p:txBody>
      </p:sp>
    </p:spTree>
    <p:extLst>
      <p:ext uri="{BB962C8B-B14F-4D97-AF65-F5344CB8AC3E}">
        <p14:creationId xmlns:p14="http://schemas.microsoft.com/office/powerpoint/2010/main" val="10312651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28650" y="365126"/>
            <a:ext cx="7886700" cy="932333"/>
          </a:xfrm>
        </p:spPr>
        <p:txBody>
          <a:bodyPr/>
          <a:lstStyle/>
          <a:p>
            <a:r>
              <a:rPr lang="en-GB" altLang="en-US" dirty="0"/>
              <a:t>Access arrangements</a:t>
            </a:r>
            <a:endParaRPr lang="en-GB" dirty="0"/>
          </a:p>
        </p:txBody>
      </p:sp>
      <p:sp>
        <p:nvSpPr>
          <p:cNvPr id="6" name="Content Placeholder 5"/>
          <p:cNvSpPr>
            <a:spLocks noGrp="1"/>
          </p:cNvSpPr>
          <p:nvPr>
            <p:ph idx="1"/>
          </p:nvPr>
        </p:nvSpPr>
        <p:spPr>
          <a:xfrm>
            <a:off x="628650" y="1297458"/>
            <a:ext cx="7886700" cy="5066271"/>
          </a:xfrm>
        </p:spPr>
        <p:txBody>
          <a:bodyPr>
            <a:normAutofit fontScale="85000" lnSpcReduction="10000"/>
          </a:bodyPr>
          <a:lstStyle/>
          <a:p>
            <a:pPr marL="0" indent="0" rtl="0" fontAlgn="base">
              <a:lnSpc>
                <a:spcPct val="100000"/>
              </a:lnSpc>
              <a:spcBef>
                <a:spcPts val="0"/>
              </a:spcBef>
              <a:buFont typeface="Arial" panose="020B0604020202020204" pitchFamily="34" charset="0"/>
              <a:buChar char="•"/>
            </a:pPr>
            <a:r>
              <a:rPr lang="en-GB" sz="3200" b="0" i="0" dirty="0">
                <a:solidFill>
                  <a:srgbClr val="000000"/>
                </a:solidFill>
                <a:effectLst/>
              </a:rPr>
              <a:t>Access arrangements are adjustments designed to support children with particular needs so that they can access the Secondary Transfer Test. </a:t>
            </a:r>
          </a:p>
          <a:p>
            <a:pPr marL="0" indent="0" rtl="0" fontAlgn="base">
              <a:lnSpc>
                <a:spcPct val="100000"/>
              </a:lnSpc>
              <a:spcBef>
                <a:spcPts val="0"/>
              </a:spcBef>
              <a:buFont typeface="Arial" panose="020B0604020202020204" pitchFamily="34" charset="0"/>
              <a:buChar char="•"/>
            </a:pPr>
            <a:r>
              <a:rPr lang="en-GB" sz="3200" b="0" i="0" dirty="0">
                <a:solidFill>
                  <a:srgbClr val="000000"/>
                </a:solidFill>
                <a:effectLst/>
              </a:rPr>
              <a:t>Access arrangements must not advantage the child and should be based on what normally happens in class at school. </a:t>
            </a:r>
          </a:p>
          <a:p>
            <a:pPr marL="0" indent="0" rtl="0" fontAlgn="base">
              <a:lnSpc>
                <a:spcPct val="100000"/>
              </a:lnSpc>
              <a:spcBef>
                <a:spcPts val="0"/>
              </a:spcBef>
              <a:buFont typeface="Arial" panose="020B0604020202020204" pitchFamily="34" charset="0"/>
              <a:buChar char="•"/>
            </a:pPr>
            <a:r>
              <a:rPr lang="en-GB" sz="3200" b="0" i="0" dirty="0">
                <a:solidFill>
                  <a:srgbClr val="000000"/>
                </a:solidFill>
                <a:effectLst/>
              </a:rPr>
              <a:t>Headteachers will apply for access arrangements for children whose parents want them to sit the test but whose consistent and normal working practices in class are adjusted to support their needs.  </a:t>
            </a:r>
          </a:p>
          <a:p>
            <a:pPr marL="0" indent="0" rtl="0" fontAlgn="base">
              <a:lnSpc>
                <a:spcPct val="100000"/>
              </a:lnSpc>
              <a:spcBef>
                <a:spcPts val="0"/>
              </a:spcBef>
              <a:spcAft>
                <a:spcPts val="800"/>
              </a:spcAft>
              <a:buNone/>
            </a:pPr>
            <a:r>
              <a:rPr lang="en-GB" sz="3200" b="0" i="0" dirty="0">
                <a:solidFill>
                  <a:srgbClr val="000000"/>
                </a:solidFill>
                <a:effectLst/>
              </a:rPr>
              <a:t>• Applications for access arrangements are reviewed by a panel of experts in SEND and primary teaching and an educational psychologist.  </a:t>
            </a:r>
            <a:endParaRPr lang="en-GB" sz="3200" dirty="0"/>
          </a:p>
        </p:txBody>
      </p:sp>
    </p:spTree>
    <p:extLst>
      <p:ext uri="{BB962C8B-B14F-4D97-AF65-F5344CB8AC3E}">
        <p14:creationId xmlns:p14="http://schemas.microsoft.com/office/powerpoint/2010/main" val="34861464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F94E9-A72C-76B7-D00C-AA55940AAC27}"/>
              </a:ext>
            </a:extLst>
          </p:cNvPr>
          <p:cNvSpPr>
            <a:spLocks noGrp="1"/>
          </p:cNvSpPr>
          <p:nvPr>
            <p:ph type="title"/>
          </p:nvPr>
        </p:nvSpPr>
        <p:spPr/>
        <p:txBody>
          <a:bodyPr>
            <a:normAutofit/>
          </a:bodyPr>
          <a:lstStyle/>
          <a:p>
            <a:r>
              <a:rPr lang="en-GB" dirty="0"/>
              <a:t>What access arrangements are available? </a:t>
            </a:r>
          </a:p>
        </p:txBody>
      </p:sp>
      <p:sp>
        <p:nvSpPr>
          <p:cNvPr id="3" name="Content Placeholder 2">
            <a:extLst>
              <a:ext uri="{FF2B5EF4-FFF2-40B4-BE49-F238E27FC236}">
                <a16:creationId xmlns:a16="http://schemas.microsoft.com/office/drawing/2014/main" id="{122FA7D8-D5CC-372D-EBA8-AB91DDC44D82}"/>
              </a:ext>
            </a:extLst>
          </p:cNvPr>
          <p:cNvSpPr>
            <a:spLocks noGrp="1"/>
          </p:cNvSpPr>
          <p:nvPr>
            <p:ph idx="1"/>
          </p:nvPr>
        </p:nvSpPr>
        <p:spPr>
          <a:xfrm>
            <a:off x="628650" y="1690690"/>
            <a:ext cx="7886700" cy="4577908"/>
          </a:xfrm>
        </p:spPr>
        <p:txBody>
          <a:bodyPr>
            <a:noAutofit/>
          </a:bodyPr>
          <a:lstStyle/>
          <a:p>
            <a:pPr marL="0" indent="0">
              <a:buNone/>
            </a:pPr>
            <a:r>
              <a:rPr lang="en-GB" sz="2400" dirty="0"/>
              <a:t>Access arrangements fall into three categories: </a:t>
            </a:r>
          </a:p>
          <a:p>
            <a:pPr marL="457200" indent="-457200">
              <a:buFont typeface="+mj-lt"/>
              <a:buAutoNum type="arabicPeriod"/>
            </a:pPr>
            <a:r>
              <a:rPr lang="en-GB" sz="2400" dirty="0"/>
              <a:t>Changes to the way the test is administered, e.g. extra time, separate invigilation, rest breaks during the test </a:t>
            </a:r>
          </a:p>
          <a:p>
            <a:pPr marL="457200" indent="-457200">
              <a:buFont typeface="+mj-lt"/>
              <a:buAutoNum type="arabicPeriod"/>
            </a:pPr>
            <a:r>
              <a:rPr lang="en-GB" sz="2400" dirty="0"/>
              <a:t>Changes to a physical feature, e.g. enlarged question booklet </a:t>
            </a:r>
          </a:p>
          <a:p>
            <a:pPr marL="457200" indent="-457200">
              <a:buFont typeface="+mj-lt"/>
              <a:buAutoNum type="arabicPeriod"/>
            </a:pPr>
            <a:r>
              <a:rPr lang="en-GB" sz="2400" dirty="0"/>
              <a:t>Using extra aids or services, e.g. prompter, coloured overlays </a:t>
            </a:r>
          </a:p>
          <a:p>
            <a:pPr marL="0" indent="0">
              <a:buNone/>
            </a:pPr>
            <a:r>
              <a:rPr lang="en-GB" sz="2400" dirty="0"/>
              <a:t>Adjustments requested should reflect what is normal practice in class.</a:t>
            </a:r>
          </a:p>
        </p:txBody>
      </p:sp>
    </p:spTree>
    <p:extLst>
      <p:ext uri="{BB962C8B-B14F-4D97-AF65-F5344CB8AC3E}">
        <p14:creationId xmlns:p14="http://schemas.microsoft.com/office/powerpoint/2010/main" val="20112736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F5933F-C43E-CF23-FFE8-AFF8EAAD31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7B5FD1-162D-59D0-05FD-3E8FC061249E}"/>
              </a:ext>
            </a:extLst>
          </p:cNvPr>
          <p:cNvSpPr>
            <a:spLocks noGrp="1"/>
          </p:cNvSpPr>
          <p:nvPr>
            <p:ph type="title"/>
          </p:nvPr>
        </p:nvSpPr>
        <p:spPr/>
        <p:txBody>
          <a:bodyPr>
            <a:normAutofit/>
          </a:bodyPr>
          <a:lstStyle/>
          <a:p>
            <a:r>
              <a:rPr lang="en-GB" dirty="0"/>
              <a:t>What access arrangements may be agreed? </a:t>
            </a:r>
          </a:p>
        </p:txBody>
      </p:sp>
      <p:sp>
        <p:nvSpPr>
          <p:cNvPr id="3" name="Content Placeholder 2">
            <a:extLst>
              <a:ext uri="{FF2B5EF4-FFF2-40B4-BE49-F238E27FC236}">
                <a16:creationId xmlns:a16="http://schemas.microsoft.com/office/drawing/2014/main" id="{ECE14CCA-B265-D529-104F-F1CAF7738E65}"/>
              </a:ext>
            </a:extLst>
          </p:cNvPr>
          <p:cNvSpPr>
            <a:spLocks noGrp="1"/>
          </p:cNvSpPr>
          <p:nvPr>
            <p:ph idx="1"/>
          </p:nvPr>
        </p:nvSpPr>
        <p:spPr>
          <a:xfrm>
            <a:off x="628650" y="1690690"/>
            <a:ext cx="7886700" cy="4577908"/>
          </a:xfrm>
        </p:spPr>
        <p:txBody>
          <a:bodyPr>
            <a:noAutofit/>
          </a:bodyPr>
          <a:lstStyle/>
          <a:p>
            <a:r>
              <a:rPr lang="en-GB" sz="2400" dirty="0"/>
              <a:t>The panel will expect that the adjustments being requested are already the normal working practice in class for your child, e.g. rest breaks, additional time, enlarged test papers. </a:t>
            </a:r>
          </a:p>
          <a:p>
            <a:r>
              <a:rPr lang="en-GB" sz="2400" dirty="0"/>
              <a:t>Some agreed adjustments may be different to what has been requested. E.g. a child may be given 25% extra time for tests in school which require written answers. The STT has multiple-choice questions so 10% extra time may be considered more appropriate by the Panel. </a:t>
            </a:r>
          </a:p>
          <a:p>
            <a:r>
              <a:rPr lang="en-GB" sz="2400" dirty="0"/>
              <a:t>Some agreed adjustments may mean that your child needs to be tested separately from the rest of the class, and (depending on school staff resources) they may need to be tested at a different time or on a later date. </a:t>
            </a:r>
          </a:p>
        </p:txBody>
      </p:sp>
    </p:spTree>
    <p:extLst>
      <p:ext uri="{BB962C8B-B14F-4D97-AF65-F5344CB8AC3E}">
        <p14:creationId xmlns:p14="http://schemas.microsoft.com/office/powerpoint/2010/main" val="17597464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Marking and standardisation</a:t>
            </a:r>
            <a:endParaRPr lang="en-GB" dirty="0"/>
          </a:p>
        </p:txBody>
      </p:sp>
      <p:sp>
        <p:nvSpPr>
          <p:cNvPr id="3" name="Content Placeholder 2"/>
          <p:cNvSpPr>
            <a:spLocks noGrp="1"/>
          </p:cNvSpPr>
          <p:nvPr>
            <p:ph idx="1"/>
          </p:nvPr>
        </p:nvSpPr>
        <p:spPr/>
        <p:txBody>
          <a:bodyPr>
            <a:normAutofit lnSpcReduction="10000"/>
          </a:bodyPr>
          <a:lstStyle/>
          <a:p>
            <a:r>
              <a:rPr lang="en-GB" altLang="en-US" dirty="0"/>
              <a:t>The completed answer sheets are machine marked (scanned) </a:t>
            </a:r>
          </a:p>
          <a:p>
            <a:r>
              <a:rPr lang="en-GB" altLang="en-US" dirty="0"/>
              <a:t>One mark is given for each correct answer</a:t>
            </a:r>
          </a:p>
          <a:p>
            <a:r>
              <a:rPr lang="en-GB" altLang="en-US" dirty="0"/>
              <a:t>Marks are not deducted for incorrect answers </a:t>
            </a:r>
          </a:p>
          <a:p>
            <a:r>
              <a:rPr lang="en-GB" altLang="en-US" dirty="0"/>
              <a:t>Each pupil will have three raw scores </a:t>
            </a:r>
          </a:p>
          <a:p>
            <a:pPr lvl="2"/>
            <a:r>
              <a:rPr lang="en-GB" altLang="en-US" sz="2800" b="1" dirty="0"/>
              <a:t>verbal skills</a:t>
            </a:r>
          </a:p>
          <a:p>
            <a:pPr lvl="2"/>
            <a:r>
              <a:rPr lang="en-GB" altLang="en-US" sz="2800" b="1" dirty="0"/>
              <a:t>mathematical skills</a:t>
            </a:r>
          </a:p>
          <a:p>
            <a:pPr lvl="2"/>
            <a:r>
              <a:rPr lang="en-GB" altLang="en-US" sz="2800" b="1" dirty="0"/>
              <a:t>non-verbal skills</a:t>
            </a:r>
          </a:p>
          <a:p>
            <a:r>
              <a:rPr lang="en-GB" altLang="en-US" dirty="0"/>
              <a:t>Each score is age standardised and weighted to produce the Secondary Transfer Test Score (STTS)</a:t>
            </a:r>
          </a:p>
          <a:p>
            <a:endParaRPr lang="en-GB" dirty="0"/>
          </a:p>
        </p:txBody>
      </p:sp>
    </p:spTree>
    <p:extLst>
      <p:ext uri="{BB962C8B-B14F-4D97-AF65-F5344CB8AC3E}">
        <p14:creationId xmlns:p14="http://schemas.microsoft.com/office/powerpoint/2010/main" val="42059187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Weighting</a:t>
            </a:r>
            <a:endParaRPr lang="en-GB" dirty="0"/>
          </a:p>
        </p:txBody>
      </p:sp>
      <p:sp>
        <p:nvSpPr>
          <p:cNvPr id="3" name="Content Placeholder 2"/>
          <p:cNvSpPr>
            <a:spLocks noGrp="1"/>
          </p:cNvSpPr>
          <p:nvPr>
            <p:ph idx="1"/>
          </p:nvPr>
        </p:nvSpPr>
        <p:spPr/>
        <p:txBody>
          <a:bodyPr/>
          <a:lstStyle/>
          <a:p>
            <a:pPr marL="0" indent="0">
              <a:buFont typeface="Lucida Grande"/>
              <a:buNone/>
              <a:defRPr/>
            </a:pPr>
            <a:r>
              <a:rPr lang="en-US" altLang="en-US" dirty="0"/>
              <a:t>Each score is weighted as follows:</a:t>
            </a:r>
          </a:p>
          <a:p>
            <a:pPr>
              <a:defRPr/>
            </a:pPr>
            <a:r>
              <a:rPr lang="en-US" altLang="en-US" dirty="0"/>
              <a:t>Verbal – 50% of the STTS (Secondary Transfer Test Score)</a:t>
            </a:r>
          </a:p>
          <a:p>
            <a:pPr>
              <a:defRPr/>
            </a:pPr>
            <a:r>
              <a:rPr lang="en-US" altLang="en-US" dirty="0"/>
              <a:t>Mathematical – 25% of the STTS</a:t>
            </a:r>
          </a:p>
          <a:p>
            <a:pPr>
              <a:defRPr/>
            </a:pPr>
            <a:r>
              <a:rPr lang="en-US" altLang="en-US" dirty="0"/>
              <a:t>Non-verbal – 25% of the STTS</a:t>
            </a:r>
          </a:p>
          <a:p>
            <a:pPr>
              <a:defRPr/>
            </a:pPr>
            <a:r>
              <a:rPr lang="en-US" altLang="en-US" dirty="0"/>
              <a:t>The qualifying score is a minimum score of 121 </a:t>
            </a:r>
          </a:p>
          <a:p>
            <a:pPr>
              <a:defRPr/>
            </a:pPr>
            <a:r>
              <a:rPr lang="en-US" altLang="en-US" dirty="0"/>
              <a:t>Scores range between 60 and 170 approximately</a:t>
            </a:r>
          </a:p>
          <a:p>
            <a:endParaRPr lang="en-GB" dirty="0"/>
          </a:p>
        </p:txBody>
      </p:sp>
    </p:spTree>
    <p:extLst>
      <p:ext uri="{BB962C8B-B14F-4D97-AF65-F5344CB8AC3E}">
        <p14:creationId xmlns:p14="http://schemas.microsoft.com/office/powerpoint/2010/main" val="28082313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41195"/>
            <a:ext cx="7886700" cy="1078172"/>
          </a:xfrm>
        </p:spPr>
        <p:txBody>
          <a:bodyPr>
            <a:normAutofit/>
          </a:bodyPr>
          <a:lstStyle/>
          <a:p>
            <a:r>
              <a:rPr lang="en-GB" altLang="en-US" sz="4000" dirty="0"/>
              <a:t>Results publication - 10 October (1) </a:t>
            </a:r>
            <a:endParaRPr lang="en-GB" sz="4000" dirty="0"/>
          </a:p>
        </p:txBody>
      </p:sp>
      <p:sp>
        <p:nvSpPr>
          <p:cNvPr id="3" name="Content Placeholder 2"/>
          <p:cNvSpPr>
            <a:spLocks noGrp="1"/>
          </p:cNvSpPr>
          <p:nvPr>
            <p:ph idx="1"/>
          </p:nvPr>
        </p:nvSpPr>
        <p:spPr>
          <a:xfrm>
            <a:off x="491319" y="1419368"/>
            <a:ext cx="8256896" cy="4954136"/>
          </a:xfrm>
        </p:spPr>
        <p:txBody>
          <a:bodyPr>
            <a:noAutofit/>
          </a:bodyPr>
          <a:lstStyle/>
          <a:p>
            <a:pPr>
              <a:lnSpc>
                <a:spcPct val="80000"/>
              </a:lnSpc>
              <a:spcAft>
                <a:spcPts val="800"/>
              </a:spcAft>
            </a:pPr>
            <a:r>
              <a:rPr lang="en-GB" dirty="0">
                <a:effectLst/>
                <a:ea typeface="Calibri" panose="020F0502020204030204" pitchFamily="34" charset="0"/>
                <a:cs typeface="Times New Roman" panose="02020603050405020304" pitchFamily="18" charset="0"/>
              </a:rPr>
              <a:t>We need to ensure we have a current email address for your child’s results email to be sent to</a:t>
            </a:r>
          </a:p>
          <a:p>
            <a:pPr>
              <a:lnSpc>
                <a:spcPct val="80000"/>
              </a:lnSpc>
              <a:spcAft>
                <a:spcPts val="800"/>
              </a:spcAft>
            </a:pPr>
            <a:r>
              <a:rPr lang="en-GB" dirty="0">
                <a:effectLst/>
                <a:ea typeface="Calibri" panose="020F0502020204030204" pitchFamily="34" charset="0"/>
                <a:cs typeface="Times New Roman" panose="02020603050405020304" pitchFamily="18" charset="0"/>
              </a:rPr>
              <a:t>If your child attends a Buckinghamshire state school and takes the test, we will write to you in the summer term, send you a code and the location on our website for you to complete a short form to provide your email address </a:t>
            </a:r>
          </a:p>
          <a:p>
            <a:pPr>
              <a:lnSpc>
                <a:spcPct val="80000"/>
              </a:lnSpc>
              <a:spcAft>
                <a:spcPts val="800"/>
              </a:spcAft>
            </a:pPr>
            <a:r>
              <a:rPr lang="en-GB" dirty="0">
                <a:effectLst/>
                <a:ea typeface="Calibri" panose="020F0502020204030204" pitchFamily="34" charset="0"/>
                <a:cs typeface="Times New Roman" panose="02020603050405020304" pitchFamily="18" charset="0"/>
              </a:rPr>
              <a:t>When you fill in the online form and provide your email address the code ensures we match your email  to your child’s results record</a:t>
            </a:r>
            <a:r>
              <a:rPr lang="en-GB" dirty="0">
                <a:effectLst/>
                <a:highlight>
                  <a:srgbClr val="FFFF00"/>
                </a:highlight>
                <a:ea typeface="Calibri" panose="020F0502020204030204" pitchFamily="34" charset="0"/>
                <a:cs typeface="Times New Roman" panose="02020603050405020304" pitchFamily="18" charset="0"/>
              </a:rPr>
              <a:t> </a:t>
            </a:r>
          </a:p>
          <a:p>
            <a:pPr>
              <a:lnSpc>
                <a:spcPct val="80000"/>
              </a:lnSpc>
              <a:spcAft>
                <a:spcPts val="800"/>
              </a:spcAft>
            </a:pPr>
            <a:r>
              <a:rPr lang="en-GB" b="1" dirty="0">
                <a:effectLst/>
                <a:ea typeface="Calibri" panose="020F0502020204030204" pitchFamily="34" charset="0"/>
                <a:cs typeface="Times New Roman" panose="02020603050405020304" pitchFamily="18" charset="0"/>
              </a:rPr>
              <a:t>Results will be emailed to parents on 10 October!</a:t>
            </a:r>
          </a:p>
          <a:p>
            <a:pPr>
              <a:lnSpc>
                <a:spcPct val="80000"/>
              </a:lnSpc>
              <a:spcAft>
                <a:spcPts val="800"/>
              </a:spcAft>
            </a:pPr>
            <a:endParaRPr lang="en-GB" dirty="0">
              <a:effectLst/>
              <a:highlight>
                <a:srgbClr val="FFFF00"/>
              </a:highlight>
              <a:ea typeface="Calibri" panose="020F0502020204030204" pitchFamily="34" charset="0"/>
              <a:cs typeface="Times New Roman" panose="02020603050405020304" pitchFamily="18" charset="0"/>
            </a:endParaRPr>
          </a:p>
          <a:p>
            <a:pPr>
              <a:lnSpc>
                <a:spcPct val="107000"/>
              </a:lnSpc>
              <a:spcAft>
                <a:spcPts val="800"/>
              </a:spcAft>
            </a:pPr>
            <a:endParaRPr lang="en-GB" sz="2400" dirty="0">
              <a:effectLst/>
              <a:highlight>
                <a:srgbClr val="FFFF00"/>
              </a:highligh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328659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44EB3-F0BB-D13D-FB95-E4F24AF7127B}"/>
              </a:ext>
            </a:extLst>
          </p:cNvPr>
          <p:cNvSpPr>
            <a:spLocks noGrp="1"/>
          </p:cNvSpPr>
          <p:nvPr>
            <p:ph type="title"/>
          </p:nvPr>
        </p:nvSpPr>
        <p:spPr>
          <a:xfrm>
            <a:off x="628650" y="365126"/>
            <a:ext cx="7886700" cy="1163423"/>
          </a:xfrm>
        </p:spPr>
        <p:txBody>
          <a:bodyPr>
            <a:normAutofit/>
          </a:bodyPr>
          <a:lstStyle/>
          <a:p>
            <a:r>
              <a:rPr lang="en-GB" altLang="en-US" sz="4000" dirty="0"/>
              <a:t>Results publication - 10 October (2) </a:t>
            </a:r>
            <a:endParaRPr lang="en-GB" sz="4000" dirty="0"/>
          </a:p>
        </p:txBody>
      </p:sp>
      <p:sp>
        <p:nvSpPr>
          <p:cNvPr id="3" name="Content Placeholder 2">
            <a:extLst>
              <a:ext uri="{FF2B5EF4-FFF2-40B4-BE49-F238E27FC236}">
                <a16:creationId xmlns:a16="http://schemas.microsoft.com/office/drawing/2014/main" id="{FED99262-BF28-F3C5-E479-685981D3453D}"/>
              </a:ext>
            </a:extLst>
          </p:cNvPr>
          <p:cNvSpPr>
            <a:spLocks noGrp="1"/>
          </p:cNvSpPr>
          <p:nvPr>
            <p:ph idx="1"/>
          </p:nvPr>
        </p:nvSpPr>
        <p:spPr>
          <a:xfrm>
            <a:off x="628650" y="1690689"/>
            <a:ext cx="7886700" cy="4486274"/>
          </a:xfrm>
        </p:spPr>
        <p:txBody>
          <a:bodyPr>
            <a:normAutofit/>
          </a:bodyPr>
          <a:lstStyle/>
          <a:p>
            <a:r>
              <a:rPr lang="en-GB" sz="3000" dirty="0"/>
              <a:t>If you do not provide an email address by the deadline then your child’s results email will be sent to your child’s primary school instead</a:t>
            </a:r>
          </a:p>
          <a:p>
            <a:r>
              <a:rPr lang="en-GB" sz="3000" dirty="0"/>
              <a:t>The primary school will forward that email to the email address they hold for you by the end of Monday 13 October (the next working day) </a:t>
            </a:r>
            <a:r>
              <a:rPr lang="en-GB" sz="3000" dirty="0">
                <a:solidFill>
                  <a:srgbClr val="9FC63B"/>
                </a:solidFill>
              </a:rPr>
              <a:t>OR</a:t>
            </a:r>
          </a:p>
          <a:p>
            <a:r>
              <a:rPr lang="en-GB" sz="3000" dirty="0"/>
              <a:t>You can collect a printed copy of the email from the school from the school office on Monday 13 October </a:t>
            </a:r>
          </a:p>
          <a:p>
            <a:endParaRPr lang="en-GB" dirty="0"/>
          </a:p>
          <a:p>
            <a:endParaRPr lang="en-GB" dirty="0"/>
          </a:p>
        </p:txBody>
      </p:sp>
    </p:spTree>
    <p:extLst>
      <p:ext uri="{BB962C8B-B14F-4D97-AF65-F5344CB8AC3E}">
        <p14:creationId xmlns:p14="http://schemas.microsoft.com/office/powerpoint/2010/main" val="16566601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24F9E-0943-799D-780E-152C126EB07D}"/>
              </a:ext>
            </a:extLst>
          </p:cNvPr>
          <p:cNvSpPr>
            <a:spLocks noGrp="1"/>
          </p:cNvSpPr>
          <p:nvPr>
            <p:ph type="title"/>
          </p:nvPr>
        </p:nvSpPr>
        <p:spPr/>
        <p:txBody>
          <a:bodyPr>
            <a:normAutofit/>
          </a:bodyPr>
          <a:lstStyle/>
          <a:p>
            <a:r>
              <a:rPr lang="en-GB" altLang="en-US" sz="4000" dirty="0"/>
              <a:t>Results publication - 10 October (3) </a:t>
            </a:r>
            <a:endParaRPr lang="en-GB" sz="4000" dirty="0"/>
          </a:p>
        </p:txBody>
      </p:sp>
      <p:sp>
        <p:nvSpPr>
          <p:cNvPr id="3" name="Content Placeholder 2">
            <a:extLst>
              <a:ext uri="{FF2B5EF4-FFF2-40B4-BE49-F238E27FC236}">
                <a16:creationId xmlns:a16="http://schemas.microsoft.com/office/drawing/2014/main" id="{BBDC5A26-C646-24CF-586C-FF5AE6ED96E8}"/>
              </a:ext>
            </a:extLst>
          </p:cNvPr>
          <p:cNvSpPr>
            <a:spLocks noGrp="1"/>
          </p:cNvSpPr>
          <p:nvPr>
            <p:ph idx="1"/>
          </p:nvPr>
        </p:nvSpPr>
        <p:spPr>
          <a:xfrm>
            <a:off x="628650" y="1690689"/>
            <a:ext cx="7886700" cy="4486274"/>
          </a:xfrm>
        </p:spPr>
        <p:txBody>
          <a:bodyPr/>
          <a:lstStyle/>
          <a:p>
            <a:r>
              <a:rPr lang="en-GB" sz="2800" dirty="0"/>
              <a:t>If your child attends a Partner school or has sat the test at a grammar school test centre, then we will send the result </a:t>
            </a:r>
            <a:r>
              <a:rPr lang="en-GB" sz="2800" b="1" dirty="0"/>
              <a:t>to the email address you used to register </a:t>
            </a:r>
            <a:r>
              <a:rPr lang="en-GB" b="1" dirty="0"/>
              <a:t>to sit</a:t>
            </a:r>
            <a:r>
              <a:rPr lang="en-GB" sz="2800" b="1" dirty="0"/>
              <a:t> the test on 10 October</a:t>
            </a:r>
          </a:p>
          <a:p>
            <a:endParaRPr lang="en-GB" dirty="0"/>
          </a:p>
          <a:p>
            <a:pPr marL="0" indent="0">
              <a:buNone/>
            </a:pPr>
            <a:r>
              <a:rPr lang="en-GB" sz="2800" b="1" dirty="0"/>
              <a:t>All candidates: </a:t>
            </a:r>
          </a:p>
          <a:p>
            <a:pPr>
              <a:defRPr/>
            </a:pPr>
            <a:r>
              <a:rPr lang="en-GB" sz="2800" dirty="0"/>
              <a:t>Contents are confidential to parent and child</a:t>
            </a:r>
          </a:p>
          <a:p>
            <a:pPr>
              <a:defRPr/>
            </a:pPr>
            <a:r>
              <a:rPr lang="en-GB" altLang="en-US" sz="2800" dirty="0"/>
              <a:t>37% of children scored 121 or more in the 2025 entry test</a:t>
            </a:r>
            <a:endParaRPr lang="en-GB" sz="2000" dirty="0"/>
          </a:p>
          <a:p>
            <a:endParaRPr lang="en-GB" dirty="0"/>
          </a:p>
        </p:txBody>
      </p:sp>
    </p:spTree>
    <p:extLst>
      <p:ext uri="{BB962C8B-B14F-4D97-AF65-F5344CB8AC3E}">
        <p14:creationId xmlns:p14="http://schemas.microsoft.com/office/powerpoint/2010/main" val="27518518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EBD69-208D-E8C4-76AE-89FC8A2A130E}"/>
              </a:ext>
            </a:extLst>
          </p:cNvPr>
          <p:cNvSpPr>
            <a:spLocks noGrp="1"/>
          </p:cNvSpPr>
          <p:nvPr>
            <p:ph type="title"/>
          </p:nvPr>
        </p:nvSpPr>
        <p:spPr/>
        <p:txBody>
          <a:bodyPr/>
          <a:lstStyle/>
          <a:p>
            <a:r>
              <a:rPr lang="en-GB" dirty="0"/>
              <a:t>Pupil Premium Admissions</a:t>
            </a:r>
          </a:p>
        </p:txBody>
      </p:sp>
      <p:sp>
        <p:nvSpPr>
          <p:cNvPr id="3" name="Content Placeholder 2">
            <a:extLst>
              <a:ext uri="{FF2B5EF4-FFF2-40B4-BE49-F238E27FC236}">
                <a16:creationId xmlns:a16="http://schemas.microsoft.com/office/drawing/2014/main" id="{F25D6AB7-55B0-9255-4542-31B5D4CA3B73}"/>
              </a:ext>
            </a:extLst>
          </p:cNvPr>
          <p:cNvSpPr>
            <a:spLocks noGrp="1"/>
          </p:cNvSpPr>
          <p:nvPr>
            <p:ph idx="1"/>
          </p:nvPr>
        </p:nvSpPr>
        <p:spPr>
          <a:xfrm>
            <a:off x="628650" y="1400537"/>
            <a:ext cx="7886700" cy="4776426"/>
          </a:xfrm>
        </p:spPr>
        <p:txBody>
          <a:bodyPr>
            <a:normAutofit/>
          </a:bodyPr>
          <a:lstStyle/>
          <a:p>
            <a:pPr>
              <a:buSzPct val="100000"/>
              <a:tabLst>
                <a:tab pos="457200" algn="l"/>
              </a:tabLst>
            </a:pPr>
            <a:r>
              <a:rPr lang="en-GB" sz="2000" dirty="0">
                <a:solidFill>
                  <a:srgbClr val="000000"/>
                </a:solidFill>
                <a:effectLst/>
                <a:ea typeface="Times New Roman" panose="02020603050405020304" pitchFamily="18" charset="0"/>
                <a:cs typeface="Aptos" panose="020B0004020202020204" pitchFamily="34" charset="0"/>
              </a:rPr>
              <a:t>All grammar schools give priority or reserve places for children eligible for the Pupil Premium grant who have not qualified in the Secondary Transfer Test.</a:t>
            </a:r>
            <a:endParaRPr lang="en-GB" sz="2000" dirty="0">
              <a:solidFill>
                <a:srgbClr val="000000"/>
              </a:solidFill>
              <a:effectLst/>
              <a:ea typeface="Calibri" panose="020F0502020204030204" pitchFamily="34" charset="0"/>
              <a:cs typeface="Aptos" panose="020B0004020202020204" pitchFamily="34" charset="0"/>
            </a:endParaRPr>
          </a:p>
          <a:p>
            <a:pPr>
              <a:buSzPct val="100000"/>
              <a:tabLst>
                <a:tab pos="457200" algn="l"/>
              </a:tabLst>
            </a:pPr>
            <a:r>
              <a:rPr lang="en-GB" sz="2000" dirty="0">
                <a:solidFill>
                  <a:srgbClr val="000000"/>
                </a:solidFill>
                <a:effectLst/>
                <a:ea typeface="Times New Roman" panose="02020603050405020304" pitchFamily="18" charset="0"/>
                <a:cs typeface="Aptos" panose="020B0004020202020204" pitchFamily="34" charset="0"/>
              </a:rPr>
              <a:t>The number of places is 6 or more per school.</a:t>
            </a:r>
            <a:endParaRPr lang="en-GB" sz="2000" dirty="0">
              <a:solidFill>
                <a:srgbClr val="000000"/>
              </a:solidFill>
              <a:effectLst/>
              <a:ea typeface="Calibri" panose="020F0502020204030204" pitchFamily="34" charset="0"/>
              <a:cs typeface="Aptos" panose="020B0004020202020204" pitchFamily="34" charset="0"/>
            </a:endParaRPr>
          </a:p>
          <a:p>
            <a:pPr>
              <a:buSzPct val="100000"/>
              <a:tabLst>
                <a:tab pos="457200" algn="l"/>
              </a:tabLst>
            </a:pPr>
            <a:r>
              <a:rPr lang="en-GB" sz="2000" dirty="0">
                <a:solidFill>
                  <a:srgbClr val="000000"/>
                </a:solidFill>
                <a:effectLst/>
                <a:ea typeface="Times New Roman" panose="02020603050405020304" pitchFamily="18" charset="0"/>
                <a:cs typeface="Aptos" panose="020B0004020202020204" pitchFamily="34" charset="0"/>
              </a:rPr>
              <a:t>Eligible test scores vary, but all consider scores of 115-120 and some consider lower scores .</a:t>
            </a:r>
            <a:endParaRPr lang="en-GB" sz="2000" dirty="0">
              <a:solidFill>
                <a:srgbClr val="000000"/>
              </a:solidFill>
              <a:effectLst/>
              <a:ea typeface="Calibri" panose="020F0502020204030204" pitchFamily="34" charset="0"/>
              <a:cs typeface="Aptos" panose="020B0004020202020204" pitchFamily="34" charset="0"/>
            </a:endParaRPr>
          </a:p>
          <a:p>
            <a:pPr>
              <a:buSzPct val="100000"/>
              <a:tabLst>
                <a:tab pos="457200" algn="l"/>
              </a:tabLst>
            </a:pPr>
            <a:r>
              <a:rPr lang="en-GB" sz="2000" dirty="0">
                <a:solidFill>
                  <a:srgbClr val="000000"/>
                </a:solidFill>
                <a:effectLst/>
                <a:ea typeface="Times New Roman" panose="02020603050405020304" pitchFamily="18" charset="0"/>
                <a:cs typeface="Aptos" panose="020B0004020202020204" pitchFamily="34" charset="0"/>
              </a:rPr>
              <a:t>If your child is eligible for Pupil Premium, you will need to provide evidence of eligibility when you apply for a place.</a:t>
            </a:r>
            <a:endParaRPr lang="en-GB" sz="2000" dirty="0">
              <a:solidFill>
                <a:srgbClr val="000000"/>
              </a:solidFill>
              <a:effectLst/>
              <a:ea typeface="Calibri" panose="020F0502020204030204" pitchFamily="34" charset="0"/>
              <a:cs typeface="Aptos" panose="020B0004020202020204" pitchFamily="34" charset="0"/>
            </a:endParaRPr>
          </a:p>
          <a:p>
            <a:pPr>
              <a:buSzPct val="100000"/>
              <a:tabLst>
                <a:tab pos="457200" algn="l"/>
              </a:tabLst>
            </a:pPr>
            <a:r>
              <a:rPr lang="en-GB" sz="2000" dirty="0">
                <a:solidFill>
                  <a:srgbClr val="000000"/>
                </a:solidFill>
                <a:effectLst/>
                <a:ea typeface="Times New Roman" panose="02020603050405020304" pitchFamily="18" charset="0"/>
                <a:cs typeface="Aptos" panose="020B0004020202020204" pitchFamily="34" charset="0"/>
              </a:rPr>
              <a:t>You need to check the details required in the admission policy for any grammar school you are interested in.</a:t>
            </a:r>
          </a:p>
          <a:p>
            <a:pPr>
              <a:buSzPct val="100000"/>
              <a:tabLst>
                <a:tab pos="457200" algn="l"/>
              </a:tabLst>
            </a:pPr>
            <a:r>
              <a:rPr lang="en-GB" sz="2000" kern="100" dirty="0">
                <a:effectLst/>
                <a:ea typeface="Calibri" panose="020F0502020204030204" pitchFamily="34" charset="0"/>
                <a:cs typeface="Calibri" panose="020F0502020204030204" pitchFamily="34" charset="0"/>
              </a:rPr>
              <a:t>Parents need to write </a:t>
            </a:r>
            <a:r>
              <a:rPr lang="en-GB" sz="2000" b="1" kern="100" dirty="0">
                <a:effectLst/>
                <a:ea typeface="Calibri" panose="020F0502020204030204" pitchFamily="34" charset="0"/>
                <a:cs typeface="Calibri" panose="020F0502020204030204" pitchFamily="34" charset="0"/>
              </a:rPr>
              <a:t>to the grammar school</a:t>
            </a:r>
            <a:r>
              <a:rPr lang="en-GB" sz="2000" kern="100" dirty="0">
                <a:effectLst/>
                <a:ea typeface="Calibri" panose="020F0502020204030204" pitchFamily="34" charset="0"/>
                <a:cs typeface="Calibri" panose="020F0502020204030204" pitchFamily="34" charset="0"/>
              </a:rPr>
              <a:t>(s) providing evidence of their child’s </a:t>
            </a:r>
            <a:r>
              <a:rPr lang="en-GB" sz="2000" kern="100" dirty="0">
                <a:ea typeface="Calibri" panose="020F0502020204030204" pitchFamily="34" charset="0"/>
                <a:cs typeface="Calibri" panose="020F0502020204030204" pitchFamily="34" charset="0"/>
              </a:rPr>
              <a:t>pupil premium status and STT score </a:t>
            </a:r>
            <a:r>
              <a:rPr lang="en-GB" sz="2000" kern="100" dirty="0">
                <a:effectLst/>
                <a:ea typeface="Calibri" panose="020F0502020204030204" pitchFamily="34" charset="0"/>
                <a:cs typeface="Calibri" panose="020F0502020204030204" pitchFamily="34" charset="0"/>
              </a:rPr>
              <a:t>by </a:t>
            </a:r>
            <a:r>
              <a:rPr lang="en-GB" sz="2000" b="1" kern="100" dirty="0">
                <a:effectLst/>
                <a:ea typeface="Calibri" panose="020F0502020204030204" pitchFamily="34" charset="0"/>
                <a:cs typeface="Calibri" panose="020F0502020204030204" pitchFamily="34" charset="0"/>
              </a:rPr>
              <a:t>31 October 2025 </a:t>
            </a:r>
            <a:r>
              <a:rPr lang="en-GB" sz="2000" kern="100" dirty="0">
                <a:effectLst/>
                <a:ea typeface="Calibri" panose="020F0502020204030204" pitchFamily="34" charset="0"/>
                <a:cs typeface="Calibri" panose="020F0502020204030204" pitchFamily="34" charset="0"/>
              </a:rPr>
              <a:t>if they want their child to be considered under these criteria</a:t>
            </a:r>
            <a:endParaRPr lang="en-GB" sz="2000" dirty="0">
              <a:highlight>
                <a:srgbClr val="FFFF00"/>
              </a:highlight>
            </a:endParaRPr>
          </a:p>
        </p:txBody>
      </p:sp>
    </p:spTree>
    <p:extLst>
      <p:ext uri="{BB962C8B-B14F-4D97-AF65-F5344CB8AC3E}">
        <p14:creationId xmlns:p14="http://schemas.microsoft.com/office/powerpoint/2010/main" val="56669651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altLang="en-US" dirty="0"/>
              <a:t>What can I do if my child does not qualify for a grammar school place?</a:t>
            </a:r>
            <a:endParaRPr lang="en-GB" dirty="0"/>
          </a:p>
        </p:txBody>
      </p:sp>
      <p:sp>
        <p:nvSpPr>
          <p:cNvPr id="3" name="Content Placeholder 2"/>
          <p:cNvSpPr>
            <a:spLocks noGrp="1"/>
          </p:cNvSpPr>
          <p:nvPr>
            <p:ph idx="1"/>
          </p:nvPr>
        </p:nvSpPr>
        <p:spPr/>
        <p:txBody>
          <a:bodyPr>
            <a:normAutofit fontScale="92500" lnSpcReduction="10000"/>
          </a:bodyPr>
          <a:lstStyle/>
          <a:p>
            <a:pPr>
              <a:defRPr/>
            </a:pPr>
            <a:r>
              <a:rPr lang="en-GB" altLang="en-US" dirty="0"/>
              <a:t>If your child has not qualified and you think a grammar school would be appropriate you can either: </a:t>
            </a:r>
          </a:p>
          <a:p>
            <a:pPr marL="457200" lvl="1" indent="0">
              <a:buNone/>
              <a:defRPr/>
            </a:pPr>
            <a:r>
              <a:rPr lang="en-GB" altLang="en-US" dirty="0"/>
              <a:t>Ask for a Selection Review </a:t>
            </a:r>
          </a:p>
          <a:p>
            <a:pPr marL="0" indent="0">
              <a:buNone/>
              <a:defRPr/>
            </a:pPr>
            <a:r>
              <a:rPr lang="en-GB" altLang="en-US" dirty="0">
                <a:solidFill>
                  <a:srgbClr val="9FC63B"/>
                </a:solidFill>
              </a:rPr>
              <a:t>OR</a:t>
            </a:r>
          </a:p>
          <a:p>
            <a:pPr marL="457200" lvl="1" indent="0">
              <a:buNone/>
              <a:defRPr/>
            </a:pPr>
            <a:r>
              <a:rPr lang="en-GB" altLang="en-US" dirty="0"/>
              <a:t>Just appeal for your preferred school(s)</a:t>
            </a:r>
          </a:p>
          <a:p>
            <a:pPr>
              <a:defRPr/>
            </a:pPr>
            <a:r>
              <a:rPr lang="en-GB" altLang="en-US" dirty="0"/>
              <a:t>The Selection Review Panel can decide if a child is qualified, and that qualification counts for any preference grammar school so all your preferences  will be considered when the allocation is made </a:t>
            </a:r>
          </a:p>
          <a:p>
            <a:r>
              <a:rPr lang="en-GB" altLang="en-US" sz="2800" dirty="0"/>
              <a:t>If a child is qualified at appeal, the qualification is for the particular school only </a:t>
            </a:r>
          </a:p>
        </p:txBody>
      </p:sp>
    </p:spTree>
    <p:extLst>
      <p:ext uri="{BB962C8B-B14F-4D97-AF65-F5344CB8AC3E}">
        <p14:creationId xmlns:p14="http://schemas.microsoft.com/office/powerpoint/2010/main" val="3136938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Key message! </a:t>
            </a:r>
            <a:endParaRPr lang="en-GB" dirty="0"/>
          </a:p>
        </p:txBody>
      </p:sp>
      <p:pic>
        <p:nvPicPr>
          <p:cNvPr id="4" name="Picture 2">
            <a:extLst>
              <a:ext uri="{C183D7F6-B498-43B3-948B-1728B52AA6E4}">
                <adec:decorative xmlns:adec="http://schemas.microsoft.com/office/drawing/2017/decorative" xmlns="" val="1"/>
              </a:ext>
            </a:extLst>
          </p:cNvPr>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5959928" y="4244181"/>
            <a:ext cx="2857500" cy="2143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2286000" y="2967335"/>
            <a:ext cx="4572000" cy="2062103"/>
          </a:xfrm>
          <a:prstGeom prst="rect">
            <a:avLst/>
          </a:prstGeom>
        </p:spPr>
        <p:txBody>
          <a:bodyPr>
            <a:spAutoFit/>
          </a:bodyPr>
          <a:lstStyle/>
          <a:p>
            <a:r>
              <a:rPr lang="en-GB" altLang="en-US" sz="3200" dirty="0"/>
              <a:t>Apply on time: </a:t>
            </a:r>
          </a:p>
          <a:p>
            <a:r>
              <a:rPr lang="en-GB" altLang="en-US" sz="3200" dirty="0"/>
              <a:t>	by Midnight on 31 October – the deadline</a:t>
            </a:r>
          </a:p>
          <a:p>
            <a:endParaRPr lang="en-GB" altLang="en-US" sz="3200" dirty="0"/>
          </a:p>
        </p:txBody>
      </p:sp>
    </p:spTree>
    <p:extLst>
      <p:ext uri="{BB962C8B-B14F-4D97-AF65-F5344CB8AC3E}">
        <p14:creationId xmlns:p14="http://schemas.microsoft.com/office/powerpoint/2010/main" val="26156231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Reasons for underperformance</a:t>
            </a:r>
          </a:p>
        </p:txBody>
      </p:sp>
      <p:sp>
        <p:nvSpPr>
          <p:cNvPr id="3" name="Content Placeholder 2"/>
          <p:cNvSpPr>
            <a:spLocks noGrp="1"/>
          </p:cNvSpPr>
          <p:nvPr>
            <p:ph idx="1"/>
          </p:nvPr>
        </p:nvSpPr>
        <p:spPr/>
        <p:txBody>
          <a:bodyPr>
            <a:normAutofit/>
          </a:bodyPr>
          <a:lstStyle/>
          <a:p>
            <a:r>
              <a:rPr lang="en-GB" altLang="en-US" dirty="0"/>
              <a:t>The grammar schools recognise that there may be circumstances that have impacted on a child’s performance in the test</a:t>
            </a:r>
          </a:p>
          <a:p>
            <a:r>
              <a:rPr lang="en-GB" altLang="en-US" dirty="0"/>
              <a:t>At Selection Review each child’s situation is considered individually</a:t>
            </a:r>
          </a:p>
          <a:p>
            <a:r>
              <a:rPr lang="en-GB" altLang="en-US" dirty="0"/>
              <a:t>The panel will look for evidence of both consistent educational ability and factors that may have affected a child’s performance in the Transfer Test</a:t>
            </a:r>
          </a:p>
          <a:p>
            <a:endParaRPr lang="en-GB" dirty="0"/>
          </a:p>
          <a:p>
            <a:endParaRPr lang="en-GB" dirty="0"/>
          </a:p>
        </p:txBody>
      </p:sp>
    </p:spTree>
    <p:extLst>
      <p:ext uri="{BB962C8B-B14F-4D97-AF65-F5344CB8AC3E}">
        <p14:creationId xmlns:p14="http://schemas.microsoft.com/office/powerpoint/2010/main" val="49382615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Selection Review Panel</a:t>
            </a:r>
            <a:endParaRPr lang="en-GB" dirty="0"/>
          </a:p>
        </p:txBody>
      </p:sp>
      <p:sp>
        <p:nvSpPr>
          <p:cNvPr id="3" name="Content Placeholder 2"/>
          <p:cNvSpPr>
            <a:spLocks noGrp="1"/>
          </p:cNvSpPr>
          <p:nvPr>
            <p:ph idx="1"/>
          </p:nvPr>
        </p:nvSpPr>
        <p:spPr/>
        <p:txBody>
          <a:bodyPr>
            <a:normAutofit/>
          </a:bodyPr>
          <a:lstStyle/>
          <a:p>
            <a:r>
              <a:rPr lang="en-GB" altLang="en-US" dirty="0"/>
              <a:t>Panel sits December-January</a:t>
            </a:r>
          </a:p>
          <a:p>
            <a:r>
              <a:rPr lang="en-GB" altLang="en-US" dirty="0"/>
              <a:t>3 headteachers - two grammar, one primary</a:t>
            </a:r>
          </a:p>
          <a:p>
            <a:r>
              <a:rPr lang="en-GB" altLang="en-US" dirty="0"/>
              <a:t>Decision is included in March allocation</a:t>
            </a:r>
          </a:p>
          <a:p>
            <a:r>
              <a:rPr lang="en-GB" altLang="en-US" dirty="0"/>
              <a:t>Decision applies to </a:t>
            </a:r>
            <a:r>
              <a:rPr lang="en-GB" altLang="en-US" u="sng" dirty="0"/>
              <a:t>all</a:t>
            </a:r>
            <a:r>
              <a:rPr lang="en-GB" altLang="en-US" dirty="0"/>
              <a:t> grammar schools</a:t>
            </a:r>
          </a:p>
          <a:p>
            <a:r>
              <a:rPr lang="en-GB" altLang="en-US" dirty="0"/>
              <a:t>At the end of the process and following Selection Reviews, 36.4% of the review cases qualified for grammar school in 2025 entry</a:t>
            </a:r>
          </a:p>
          <a:p>
            <a:endParaRPr lang="en-GB" dirty="0"/>
          </a:p>
        </p:txBody>
      </p:sp>
    </p:spTree>
    <p:extLst>
      <p:ext uri="{BB962C8B-B14F-4D97-AF65-F5344CB8AC3E}">
        <p14:creationId xmlns:p14="http://schemas.microsoft.com/office/powerpoint/2010/main" val="164466486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Non-qualified appeal for a grammar school place (after Selection Review)</a:t>
            </a:r>
          </a:p>
        </p:txBody>
      </p:sp>
      <p:sp>
        <p:nvSpPr>
          <p:cNvPr id="3" name="Content Placeholder 2"/>
          <p:cNvSpPr>
            <a:spLocks noGrp="1"/>
          </p:cNvSpPr>
          <p:nvPr>
            <p:ph idx="1"/>
          </p:nvPr>
        </p:nvSpPr>
        <p:spPr/>
        <p:txBody>
          <a:bodyPr>
            <a:normAutofit fontScale="92500"/>
          </a:bodyPr>
          <a:lstStyle/>
          <a:p>
            <a:r>
              <a:rPr lang="en-GB" altLang="en-US" sz="3000" dirty="0"/>
              <a:t>When a case that has been to review is considered by the Independent Appeal Panel, parents will need to show that in their child’s case the Selection Review Panel decision was not ‘fair consistent and objective’ </a:t>
            </a:r>
          </a:p>
          <a:p>
            <a:r>
              <a:rPr lang="en-GB" altLang="en-US" sz="3000" dirty="0"/>
              <a:t>Only if they are successful, can they then put their full academic case to the Independent Appeal Panel </a:t>
            </a:r>
          </a:p>
          <a:p>
            <a:r>
              <a:rPr lang="en-GB" altLang="en-US" sz="3000" dirty="0"/>
              <a:t>If a child is qualified at appeal, the qualification is for the particular school only </a:t>
            </a:r>
          </a:p>
          <a:p>
            <a:r>
              <a:rPr lang="en-GB" altLang="en-US" sz="3000" dirty="0"/>
              <a:t>The appeal will happen in the summer term</a:t>
            </a:r>
          </a:p>
          <a:p>
            <a:endParaRPr lang="en-GB" dirty="0"/>
          </a:p>
        </p:txBody>
      </p:sp>
    </p:spTree>
    <p:extLst>
      <p:ext uri="{BB962C8B-B14F-4D97-AF65-F5344CB8AC3E}">
        <p14:creationId xmlns:p14="http://schemas.microsoft.com/office/powerpoint/2010/main" val="41823408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altLang="en-US" dirty="0"/>
              <a:t>Non-qualified appeal for a grammar school place (without a Selection Review) </a:t>
            </a:r>
            <a:endParaRPr lang="en-GB" dirty="0"/>
          </a:p>
        </p:txBody>
      </p:sp>
      <p:sp>
        <p:nvSpPr>
          <p:cNvPr id="3" name="Content Placeholder 2"/>
          <p:cNvSpPr>
            <a:spLocks noGrp="1"/>
          </p:cNvSpPr>
          <p:nvPr>
            <p:ph idx="1"/>
          </p:nvPr>
        </p:nvSpPr>
        <p:spPr/>
        <p:txBody>
          <a:bodyPr/>
          <a:lstStyle/>
          <a:p>
            <a:r>
              <a:rPr lang="en-US" altLang="en-US" dirty="0"/>
              <a:t>It is possible to go straight to appeal without having asked for a Selection Review</a:t>
            </a:r>
          </a:p>
          <a:p>
            <a:r>
              <a:rPr lang="en-US" altLang="en-US" dirty="0"/>
              <a:t>Appeals are heard after 1 March</a:t>
            </a:r>
          </a:p>
          <a:p>
            <a:r>
              <a:rPr lang="en-US" altLang="en-US" dirty="0"/>
              <a:t>Most schools will already be full by then</a:t>
            </a:r>
          </a:p>
          <a:p>
            <a:r>
              <a:rPr lang="en-US" altLang="en-US" dirty="0"/>
              <a:t>You would have to prove academic potential AND give reasons why you believe a place should be offered above Published Admission Number (PAN)</a:t>
            </a:r>
          </a:p>
          <a:p>
            <a:endParaRPr lang="en-GB" dirty="0"/>
          </a:p>
        </p:txBody>
      </p:sp>
    </p:spTree>
    <p:extLst>
      <p:ext uri="{BB962C8B-B14F-4D97-AF65-F5344CB8AC3E}">
        <p14:creationId xmlns:p14="http://schemas.microsoft.com/office/powerpoint/2010/main" val="9419846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More information</a:t>
            </a:r>
            <a:endParaRPr lang="en-GB" dirty="0"/>
          </a:p>
        </p:txBody>
      </p:sp>
      <p:sp>
        <p:nvSpPr>
          <p:cNvPr id="3" name="Content Placeholder 2"/>
          <p:cNvSpPr>
            <a:spLocks noGrp="1"/>
          </p:cNvSpPr>
          <p:nvPr>
            <p:ph idx="1"/>
          </p:nvPr>
        </p:nvSpPr>
        <p:spPr>
          <a:xfrm>
            <a:off x="628650" y="1337481"/>
            <a:ext cx="7886700" cy="4839482"/>
          </a:xfrm>
        </p:spPr>
        <p:txBody>
          <a:bodyPr>
            <a:normAutofit/>
          </a:bodyPr>
          <a:lstStyle/>
          <a:p>
            <a:pPr>
              <a:defRPr/>
            </a:pPr>
            <a:r>
              <a:rPr lang="en-GB" altLang="en-US" sz="3400" dirty="0"/>
              <a:t>School websites</a:t>
            </a:r>
          </a:p>
          <a:p>
            <a:pPr>
              <a:defRPr/>
            </a:pPr>
            <a:r>
              <a:rPr lang="en-GB" altLang="en-US" sz="3400" dirty="0"/>
              <a:t>TBGS website</a:t>
            </a:r>
          </a:p>
          <a:p>
            <a:pPr marL="0" indent="0">
              <a:buNone/>
              <a:defRPr/>
            </a:pPr>
            <a:r>
              <a:rPr lang="en-GB" altLang="en-US" sz="2200" dirty="0">
                <a:solidFill>
                  <a:schemeClr val="tx1">
                    <a:lumMod val="65000"/>
                    <a:lumOff val="35000"/>
                  </a:schemeClr>
                </a:solidFill>
                <a:hlinkClick r:id="rId3"/>
              </a:rPr>
              <a:t>https://www.thebucksgrammarschools.org/</a:t>
            </a:r>
            <a:r>
              <a:rPr lang="en-GB" altLang="en-US" sz="2200" dirty="0">
                <a:solidFill>
                  <a:schemeClr val="tx1">
                    <a:lumMod val="65000"/>
                    <a:lumOff val="35000"/>
                  </a:schemeClr>
                </a:solidFill>
              </a:rPr>
              <a:t> </a:t>
            </a:r>
          </a:p>
          <a:p>
            <a:pPr>
              <a:defRPr/>
            </a:pPr>
            <a:r>
              <a:rPr lang="en-GB" altLang="en-US" sz="3400" dirty="0"/>
              <a:t>Buckinghamshire Council website</a:t>
            </a:r>
          </a:p>
          <a:p>
            <a:pPr>
              <a:buNone/>
              <a:defRPr/>
            </a:pPr>
            <a:r>
              <a:rPr lang="en-GB" altLang="en-US" sz="2200" dirty="0">
                <a:solidFill>
                  <a:schemeClr val="accent2"/>
                </a:solidFill>
                <a:hlinkClick r:id="rId4"/>
              </a:rPr>
              <a:t>https://www.buckinghamshire.gov.uk/schools-and-learning/schools-index/school-admissions/grammar-schools-and-transfer-testing-11/</a:t>
            </a:r>
            <a:r>
              <a:rPr lang="en-GB" altLang="en-US" sz="2200" dirty="0">
                <a:solidFill>
                  <a:schemeClr val="accent2"/>
                </a:solidFill>
              </a:rPr>
              <a:t> </a:t>
            </a:r>
          </a:p>
          <a:p>
            <a:pPr>
              <a:defRPr/>
            </a:pPr>
            <a:r>
              <a:rPr lang="en-GB" altLang="en-US" sz="3400" dirty="0"/>
              <a:t>School open event dates</a:t>
            </a:r>
            <a:r>
              <a:rPr lang="en-GB" altLang="en-US" sz="2900" dirty="0"/>
              <a:t> - </a:t>
            </a:r>
            <a:r>
              <a:rPr lang="en-GB" altLang="en-US" sz="2400" dirty="0"/>
              <a:t>See School Directory in ‘Find My Child a School Place’</a:t>
            </a:r>
          </a:p>
          <a:p>
            <a:pPr marL="0" indent="0">
              <a:buNone/>
              <a:defRPr/>
            </a:pPr>
            <a:r>
              <a:rPr lang="en-GB" altLang="en-US" sz="2000" dirty="0">
                <a:solidFill>
                  <a:srgbClr val="1B29AB"/>
                </a:solidFill>
                <a:hlinkClick r:id="rId5"/>
              </a:rPr>
              <a:t>https://schools.buckinghamshire.gov.uk/school-admissions/schools</a:t>
            </a:r>
            <a:r>
              <a:rPr lang="en-GB" altLang="en-US" sz="2000" dirty="0">
                <a:solidFill>
                  <a:srgbClr val="1B29AB"/>
                </a:solidFill>
              </a:rPr>
              <a:t> </a:t>
            </a:r>
          </a:p>
          <a:p>
            <a:pPr>
              <a:buNone/>
              <a:defRPr/>
            </a:pPr>
            <a:endParaRPr lang="en-GB" sz="2900" dirty="0"/>
          </a:p>
        </p:txBody>
      </p:sp>
    </p:spTree>
    <p:extLst>
      <p:ext uri="{BB962C8B-B14F-4D97-AF65-F5344CB8AC3E}">
        <p14:creationId xmlns:p14="http://schemas.microsoft.com/office/powerpoint/2010/main" val="5807187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How to contact the Admissions Team</a:t>
            </a:r>
            <a:endParaRPr lang="en-GB" dirty="0"/>
          </a:p>
        </p:txBody>
      </p:sp>
      <p:sp>
        <p:nvSpPr>
          <p:cNvPr id="3" name="Content Placeholder 2"/>
          <p:cNvSpPr>
            <a:spLocks noGrp="1"/>
          </p:cNvSpPr>
          <p:nvPr>
            <p:ph idx="1"/>
          </p:nvPr>
        </p:nvSpPr>
        <p:spPr/>
        <p:txBody>
          <a:bodyPr/>
          <a:lstStyle/>
          <a:p>
            <a:pPr marL="0" indent="0">
              <a:buFontTx/>
              <a:buNone/>
            </a:pPr>
            <a:r>
              <a:rPr lang="en-GB" altLang="en-US" dirty="0"/>
              <a:t>Our website: </a:t>
            </a:r>
          </a:p>
          <a:p>
            <a:pPr marL="0" indent="0">
              <a:buFontTx/>
              <a:buNone/>
            </a:pPr>
            <a:r>
              <a:rPr lang="en-GB" altLang="en-US" sz="2400" dirty="0">
                <a:solidFill>
                  <a:srgbClr val="FF0000"/>
                </a:solidFill>
                <a:hlinkClick r:id="rId3"/>
              </a:rPr>
              <a:t>www.buckinghamshire.gov.uk/schools-and-learning/</a:t>
            </a:r>
            <a:r>
              <a:rPr lang="en-GB" altLang="en-US" sz="2400" dirty="0">
                <a:solidFill>
                  <a:srgbClr val="FF0000"/>
                </a:solidFill>
              </a:rPr>
              <a:t> </a:t>
            </a:r>
          </a:p>
          <a:p>
            <a:pPr marL="0" indent="0">
              <a:buFontTx/>
              <a:buNone/>
            </a:pPr>
            <a:endParaRPr lang="en-GB" altLang="en-US" dirty="0"/>
          </a:p>
          <a:p>
            <a:pPr marL="0" indent="0">
              <a:buFontTx/>
              <a:buNone/>
            </a:pPr>
            <a:r>
              <a:rPr lang="en-GB" altLang="en-US" dirty="0"/>
              <a:t>Fill in the ‘Contact Us’ form:</a:t>
            </a:r>
          </a:p>
          <a:p>
            <a:pPr marL="0" indent="0">
              <a:buNone/>
            </a:pPr>
            <a:r>
              <a:rPr lang="en-GB" sz="2400" u="sng" dirty="0">
                <a:hlinkClick r:id="rId4"/>
              </a:rPr>
              <a:t>www.buckinghamshire.gov.uk/admissions</a:t>
            </a:r>
            <a:endParaRPr lang="en-GB" sz="2400" dirty="0"/>
          </a:p>
        </p:txBody>
      </p:sp>
    </p:spTree>
    <p:extLst>
      <p:ext uri="{BB962C8B-B14F-4D97-AF65-F5344CB8AC3E}">
        <p14:creationId xmlns:p14="http://schemas.microsoft.com/office/powerpoint/2010/main" val="1929915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dirty="0"/>
              <a:t>How to apply for a school place online</a:t>
            </a:r>
            <a:endParaRPr lang="en-GB" dirty="0"/>
          </a:p>
        </p:txBody>
      </p:sp>
      <p:graphicFrame>
        <p:nvGraphicFramePr>
          <p:cNvPr id="5" name="Content Placeholder 2">
            <a:extLst>
              <a:ext uri="{FF2B5EF4-FFF2-40B4-BE49-F238E27FC236}">
                <a16:creationId xmlns:a16="http://schemas.microsoft.com/office/drawing/2014/main" id="{BC4FD511-EC19-1BBB-1DA7-A16EB8734409}"/>
              </a:ext>
              <a:ext uri="{C183D7F6-B498-43B3-948B-1728B52AA6E4}">
                <adec:decorative xmlns:adec="http://schemas.microsoft.com/office/drawing/2017/decorative" xmlns="" val="1"/>
              </a:ext>
            </a:extLst>
          </p:cNvPr>
          <p:cNvGraphicFramePr>
            <a:graphicFrameLocks noGrp="1"/>
          </p:cNvGraphicFramePr>
          <p:nvPr>
            <p:ph idx="1"/>
            <p:extLst>
              <p:ext uri="{D42A27DB-BD31-4B8C-83A1-F6EECF244321}">
                <p14:modId xmlns:p14="http://schemas.microsoft.com/office/powerpoint/2010/main" val="2304308743"/>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02695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dirty="0"/>
              <a:t>Applying online is easy</a:t>
            </a:r>
            <a:endParaRPr lang="en-GB" dirty="0"/>
          </a:p>
        </p:txBody>
      </p:sp>
      <p:graphicFrame>
        <p:nvGraphicFramePr>
          <p:cNvPr id="5" name="Content Placeholder 2" descr="Applying Online Flow Chart">
            <a:extLst>
              <a:ext uri="{FF2B5EF4-FFF2-40B4-BE49-F238E27FC236}">
                <a16:creationId xmlns:a16="http://schemas.microsoft.com/office/drawing/2014/main" id="{116F7AE1-0657-361C-3023-CDEBA3AEE4F6}"/>
              </a:ext>
            </a:extLst>
          </p:cNvPr>
          <p:cNvGraphicFramePr>
            <a:graphicFrameLocks noGrp="1"/>
          </p:cNvGraphicFramePr>
          <p:nvPr>
            <p:ph idx="1"/>
            <p:extLst>
              <p:ext uri="{D42A27DB-BD31-4B8C-83A1-F6EECF244321}">
                <p14:modId xmlns:p14="http://schemas.microsoft.com/office/powerpoint/2010/main" val="1549142424"/>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27233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dirty="0"/>
              <a:t>Making an application</a:t>
            </a:r>
            <a:endParaRPr lang="en-GB" dirty="0"/>
          </a:p>
        </p:txBody>
      </p:sp>
      <p:graphicFrame>
        <p:nvGraphicFramePr>
          <p:cNvPr id="5" name="Content Placeholder 2">
            <a:extLst>
              <a:ext uri="{FF2B5EF4-FFF2-40B4-BE49-F238E27FC236}">
                <a16:creationId xmlns:a16="http://schemas.microsoft.com/office/drawing/2014/main" id="{9B0632C2-AFFD-9EB9-634C-0B99EB08EB98}"/>
              </a:ext>
              <a:ext uri="{C183D7F6-B498-43B3-948B-1728B52AA6E4}">
                <adec:decorative xmlns:adec="http://schemas.microsoft.com/office/drawing/2017/decorative" xmlns="" val="1"/>
              </a:ext>
            </a:extLst>
          </p:cNvPr>
          <p:cNvGraphicFramePr>
            <a:graphicFrameLocks noGrp="1"/>
          </p:cNvGraphicFramePr>
          <p:nvPr>
            <p:ph idx="1"/>
            <p:extLst>
              <p:ext uri="{D42A27DB-BD31-4B8C-83A1-F6EECF244321}">
                <p14:modId xmlns:p14="http://schemas.microsoft.com/office/powerpoint/2010/main" val="2716778933"/>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49557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dirty="0"/>
              <a:t>Think about…</a:t>
            </a:r>
            <a:endParaRPr lang="en-GB" dirty="0"/>
          </a:p>
        </p:txBody>
      </p:sp>
      <p:graphicFrame>
        <p:nvGraphicFramePr>
          <p:cNvPr id="5" name="Content Placeholder 2">
            <a:extLst>
              <a:ext uri="{FF2B5EF4-FFF2-40B4-BE49-F238E27FC236}">
                <a16:creationId xmlns:a16="http://schemas.microsoft.com/office/drawing/2014/main" id="{751FB377-2BBE-B27E-1CB6-075FDC72894D}"/>
              </a:ext>
              <a:ext uri="{C183D7F6-B498-43B3-948B-1728B52AA6E4}">
                <adec:decorative xmlns:adec="http://schemas.microsoft.com/office/drawing/2017/decorative" xmlns="" val="1"/>
              </a:ext>
            </a:extLst>
          </p:cNvPr>
          <p:cNvGraphicFramePr>
            <a:graphicFrameLocks noGrp="1"/>
          </p:cNvGraphicFramePr>
          <p:nvPr>
            <p:ph idx="1"/>
            <p:extLst>
              <p:ext uri="{D42A27DB-BD31-4B8C-83A1-F6EECF244321}">
                <p14:modId xmlns:p14="http://schemas.microsoft.com/office/powerpoint/2010/main" val="2881126551"/>
              </p:ext>
            </p:extLst>
          </p:nvPr>
        </p:nvGraphicFramePr>
        <p:xfrm>
          <a:off x="628650" y="1527717"/>
          <a:ext cx="7886700" cy="464924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641437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dirty="0"/>
              <a:t>How will your child get to school?</a:t>
            </a:r>
            <a:endParaRPr lang="en-GB" dirty="0"/>
          </a:p>
        </p:txBody>
      </p:sp>
      <p:graphicFrame>
        <p:nvGraphicFramePr>
          <p:cNvPr id="5" name="Content Placeholder 2">
            <a:extLst>
              <a:ext uri="{FF2B5EF4-FFF2-40B4-BE49-F238E27FC236}">
                <a16:creationId xmlns:a16="http://schemas.microsoft.com/office/drawing/2014/main" id="{0897EC52-0374-BCA8-3021-608E4CBE736E}"/>
              </a:ext>
              <a:ext uri="{C183D7F6-B498-43B3-948B-1728B52AA6E4}">
                <adec:decorative xmlns:adec="http://schemas.microsoft.com/office/drawing/2017/decorative" xmlns="" val="1"/>
              </a:ext>
            </a:extLst>
          </p:cNvPr>
          <p:cNvGraphicFramePr>
            <a:graphicFrameLocks noGrp="1"/>
          </p:cNvGraphicFramePr>
          <p:nvPr>
            <p:ph idx="1"/>
            <p:extLst>
              <p:ext uri="{D42A27DB-BD31-4B8C-83A1-F6EECF244321}">
                <p14:modId xmlns:p14="http://schemas.microsoft.com/office/powerpoint/2010/main" val="3274827816"/>
              </p:ext>
            </p:extLst>
          </p:nvPr>
        </p:nvGraphicFramePr>
        <p:xfrm>
          <a:off x="628650" y="1504349"/>
          <a:ext cx="7886700" cy="45875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45835799"/>
      </p:ext>
    </p:extLst>
  </p:cSld>
  <p:clrMapOvr>
    <a:masterClrMapping/>
  </p:clrMapOvr>
</p:sld>
</file>

<file path=ppt/theme/theme1.xml><?xml version="1.0" encoding="utf-8"?>
<a:theme xmlns:a="http://schemas.openxmlformats.org/drawingml/2006/main" name="Buckinghamshire Council standard templat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uckinghamshire Council standard template.pptx  -  Read-Only" id="{3005F97B-0C93-4D87-9B79-6F8E0BDE5532}" vid="{2E6BFEDE-B181-46B7-96A5-8BA2FC65D32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6EA574523C59A46A8485B4C4DEC2C70" ma:contentTypeVersion="18" ma:contentTypeDescription="Create a new document." ma:contentTypeScope="" ma:versionID="cd62089df3a43c6b1de445956cb987f0">
  <xsd:schema xmlns:xsd="http://www.w3.org/2001/XMLSchema" xmlns:xs="http://www.w3.org/2001/XMLSchema" xmlns:p="http://schemas.microsoft.com/office/2006/metadata/properties" xmlns:ns2="44055f7f-7783-4588-b7ac-ce75066a88c9" xmlns:ns3="9ae3e877-3df2-4825-b33a-d35bc5ed89a2" targetNamespace="http://schemas.microsoft.com/office/2006/metadata/properties" ma:root="true" ma:fieldsID="5ac218126e24beeb2aed8762807e76cb" ns2:_="" ns3:_="">
    <xsd:import namespace="44055f7f-7783-4588-b7ac-ce75066a88c9"/>
    <xsd:import namespace="9ae3e877-3df2-4825-b33a-d35bc5ed89a2"/>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3:TaxCatchAll" minOccurs="0"/>
                <xsd:element ref="ns2:MediaServiceGenerationTime" minOccurs="0"/>
                <xsd:element ref="ns2:MediaServiceEventHashCode" minOccurs="0"/>
                <xsd:element ref="ns2:lcf76f155ced4ddcb4097134ff3c332f" minOccurs="0"/>
                <xsd:element ref="ns3:SharedWithUsers" minOccurs="0"/>
                <xsd:element ref="ns3:SharedWithDetails" minOccurs="0"/>
                <xsd:element ref="ns2:MediaServiceOCR" minOccurs="0"/>
                <xsd:element ref="ns2:MediaServiceLocation"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4055f7f-7783-4588-b7ac-ce75066a88c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5b4d032c-db19-4194-870d-d175fb5cbb8b"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ae3e877-3df2-4825-b33a-d35bc5ed89a2"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d783b7b7-6e16-4aa7-b61d-1f254c74a4c5}" ma:internalName="TaxCatchAll" ma:showField="CatchAllData" ma:web="9ae3e877-3df2-4825-b33a-d35bc5ed89a2">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9ae3e877-3df2-4825-b33a-d35bc5ed89a2" xsi:nil="true"/>
    <lcf76f155ced4ddcb4097134ff3c332f xmlns="44055f7f-7783-4588-b7ac-ce75066a88c9">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7EE4D0E-90EE-4D84-B7B6-33F86D773D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4055f7f-7783-4588-b7ac-ce75066a88c9"/>
    <ds:schemaRef ds:uri="9ae3e877-3df2-4825-b33a-d35bc5ed89a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82E3F0E-CD69-4F17-A046-C9E3983856F9}">
  <ds:schemaRefs>
    <ds:schemaRef ds:uri="http://schemas.microsoft.com/office/2006/documentManagement/types"/>
    <ds:schemaRef ds:uri="http://purl.org/dc/terms/"/>
    <ds:schemaRef ds:uri="http://purl.org/dc/dcmitype/"/>
    <ds:schemaRef ds:uri="44055f7f-7783-4588-b7ac-ce75066a88c9"/>
    <ds:schemaRef ds:uri="http://purl.org/dc/elements/1.1/"/>
    <ds:schemaRef ds:uri="http://schemas.microsoft.com/office/infopath/2007/PartnerControls"/>
    <ds:schemaRef ds:uri="http://schemas.openxmlformats.org/package/2006/metadata/core-properties"/>
    <ds:schemaRef ds:uri="9ae3e877-3df2-4825-b33a-d35bc5ed89a2"/>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41A29F91-6711-47A6-9715-DA39091BA6A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Buckinghamshire Council standard template</Template>
  <TotalTime>4348</TotalTime>
  <Words>6089</Words>
  <Application>Microsoft Office PowerPoint</Application>
  <PresentationFormat>On-screen Show (4:3)</PresentationFormat>
  <Paragraphs>469</Paragraphs>
  <Slides>45</Slides>
  <Notes>40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45</vt:i4>
      </vt:variant>
    </vt:vector>
  </HeadingPairs>
  <TitlesOfParts>
    <vt:vector size="55" baseType="lpstr">
      <vt:lpstr>Aptos</vt:lpstr>
      <vt:lpstr>Arial</vt:lpstr>
      <vt:lpstr>Calibri</vt:lpstr>
      <vt:lpstr>Calibri Light</vt:lpstr>
      <vt:lpstr>Carlito</vt:lpstr>
      <vt:lpstr>din-next-w01-light</vt:lpstr>
      <vt:lpstr>Lucida Grande</vt:lpstr>
      <vt:lpstr>Segoe UI</vt:lpstr>
      <vt:lpstr>Times New Roman</vt:lpstr>
      <vt:lpstr>Buckinghamshire Council standard template</vt:lpstr>
      <vt:lpstr>MOVING UP TO SECONDARY SCHOOL</vt:lpstr>
      <vt:lpstr>Included in this presentation</vt:lpstr>
      <vt:lpstr>Applying for a secondary school place</vt:lpstr>
      <vt:lpstr>Key message! </vt:lpstr>
      <vt:lpstr>How to apply for a school place online</vt:lpstr>
      <vt:lpstr>Applying online is easy</vt:lpstr>
      <vt:lpstr>Making an application</vt:lpstr>
      <vt:lpstr>Think about…</vt:lpstr>
      <vt:lpstr>How will your child get to school?</vt:lpstr>
      <vt:lpstr>The offer process – Step 1</vt:lpstr>
      <vt:lpstr>The offer process – Step 2</vt:lpstr>
      <vt:lpstr>Offer Day – 2 March 2026</vt:lpstr>
      <vt:lpstr>After Offer Day</vt:lpstr>
      <vt:lpstr>About appeals</vt:lpstr>
      <vt:lpstr>Application summary</vt:lpstr>
      <vt:lpstr>The Secondary Transfer Test 2026</vt:lpstr>
      <vt:lpstr>The Secondary Transfer Test</vt:lpstr>
      <vt:lpstr>Testing timeline</vt:lpstr>
      <vt:lpstr>Testing schedule</vt:lpstr>
      <vt:lpstr>What does the Secondary Transfer  Test measure?</vt:lpstr>
      <vt:lpstr>Familiarisation booklet</vt:lpstr>
      <vt:lpstr>Coaching </vt:lpstr>
      <vt:lpstr>On the test days</vt:lpstr>
      <vt:lpstr>Test conditions </vt:lpstr>
      <vt:lpstr>Illness/absence during the test period</vt:lpstr>
      <vt:lpstr>If you think something has affected your child’s performance in the Transfer Test</vt:lpstr>
      <vt:lpstr>Do all children have to sit the Secondary Transfer Test?</vt:lpstr>
      <vt:lpstr>Headteacher’s recommendations</vt:lpstr>
      <vt:lpstr>Headteacher’s recommendations</vt:lpstr>
      <vt:lpstr>Access arrangements</vt:lpstr>
      <vt:lpstr>What access arrangements are available? </vt:lpstr>
      <vt:lpstr>What access arrangements may be agreed? </vt:lpstr>
      <vt:lpstr>Marking and standardisation</vt:lpstr>
      <vt:lpstr>Weighting</vt:lpstr>
      <vt:lpstr>Results publication - 10 October (1) </vt:lpstr>
      <vt:lpstr>Results publication - 10 October (2) </vt:lpstr>
      <vt:lpstr>Results publication - 10 October (3) </vt:lpstr>
      <vt:lpstr>Pupil Premium Admissions</vt:lpstr>
      <vt:lpstr>What can I do if my child does not qualify for a grammar school place?</vt:lpstr>
      <vt:lpstr>Reasons for underperformance</vt:lpstr>
      <vt:lpstr>Selection Review Panel</vt:lpstr>
      <vt:lpstr>Non-qualified appeal for a grammar school place (after Selection Review)</vt:lpstr>
      <vt:lpstr>Non-qualified appeal for a grammar school place (without a Selection Review) </vt:lpstr>
      <vt:lpstr>More information</vt:lpstr>
      <vt:lpstr>How to contact the Admissions Team</vt:lpstr>
    </vt:vector>
  </TitlesOfParts>
  <Company>Buckinghamshire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MOVING UP TO SECONDARY SCHOOL</dc:title>
  <dc:creator>Munday, Debbie</dc:creator>
  <cp:lastModifiedBy>Caroline</cp:lastModifiedBy>
  <cp:revision>131</cp:revision>
  <dcterms:created xsi:type="dcterms:W3CDTF">2020-04-28T15:46:34Z</dcterms:created>
  <dcterms:modified xsi:type="dcterms:W3CDTF">2025-05-07T11:35:04Z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0x010100D6EA574523C59A46A8485B4C4DEC2C70</vt:lpwstr>
  </property>
  <property fmtid="{D5CDD505-2E9C-101B-9397-08002B2CF9AE}" pid="3" name="Order">
    <vt:r8>19912000</vt:r8>
  </property>
  <property fmtid="{D5CDD505-2E9C-101B-9397-08002B2CF9AE}" pid="4" name="MediaServiceImageTags">
    <vt:lpwstr/>
  </property>
</Properties>
</file>