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9" r:id="rId4"/>
    <p:sldId id="329" r:id="rId5"/>
    <p:sldId id="322" r:id="rId6"/>
    <p:sldId id="310" r:id="rId7"/>
    <p:sldId id="311" r:id="rId8"/>
    <p:sldId id="260" r:id="rId9"/>
    <p:sldId id="289" r:id="rId10"/>
    <p:sldId id="327" r:id="rId11"/>
    <p:sldId id="328" r:id="rId12"/>
    <p:sldId id="330" r:id="rId13"/>
    <p:sldId id="308" r:id="rId14"/>
    <p:sldId id="319" r:id="rId15"/>
    <p:sldId id="313" r:id="rId16"/>
    <p:sldId id="302" r:id="rId17"/>
    <p:sldId id="304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7/2/2025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7/2/2025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7/2/2025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7/2/2025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7/2/2025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7/2/2025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7/2/2025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7/2/2025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7/2/2025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7/2/2025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7/2/2025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7/2/2025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7/2/2025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en-US"/>
              <a:t>7/2/2025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5338" y="1890066"/>
            <a:ext cx="7091361" cy="1332926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tx2"/>
                </a:solidFill>
                <a:latin typeface="Chalkboard" panose="03050602040202020205" pitchFamily="66" charset="77"/>
              </a:rPr>
              <a:t>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9625" y="3110347"/>
            <a:ext cx="7091361" cy="518004"/>
          </a:xfrm>
        </p:spPr>
        <p:txBody>
          <a:bodyPr/>
          <a:lstStyle/>
          <a:p>
            <a:r>
              <a:rPr lang="en-US" dirty="0">
                <a:solidFill>
                  <a:srgbClr val="020202"/>
                </a:solidFill>
                <a:latin typeface="Chalkboard" panose="03050602040202020205" pitchFamily="66" charset="77"/>
              </a:rPr>
              <a:t>2024 Meeting for New Parents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28518-9D59-43C1-B79F-C1B2260EF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" y="1765779"/>
            <a:ext cx="2095500" cy="218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677877" y="335687"/>
            <a:ext cx="4794929" cy="1200150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020202"/>
                </a:solidFill>
                <a:latin typeface="Chalkboard" panose="03050602040202020205" pitchFamily="66" charset="77"/>
              </a:rPr>
              <a:t>September…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D070A-5139-414A-B38B-F9EC45A1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8" y="363107"/>
            <a:ext cx="994775" cy="103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8D9224-4494-E54C-AA7B-6AB6CEBE0024}"/>
              </a:ext>
            </a:extLst>
          </p:cNvPr>
          <p:cNvSpPr txBox="1"/>
          <p:nvPr/>
        </p:nvSpPr>
        <p:spPr>
          <a:xfrm>
            <a:off x="995423" y="2002421"/>
            <a:ext cx="97439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All children will be in school full time from Thursday 4th September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Full time – child dependent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The school day begins at 8.45am and ends at 3.15pm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PE is on a Wednesday </a:t>
            </a:r>
            <a:endParaRPr lang="en-GB" sz="2800" dirty="0">
              <a:solidFill>
                <a:srgbClr val="020202"/>
              </a:solidFill>
              <a:highlight>
                <a:srgbClr val="FFFF00"/>
              </a:highlight>
              <a:latin typeface="Chalkboard" panose="03050602040202020205" pitchFamily="66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95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1015-AD7B-4BD0-8911-3604571B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020202"/>
                </a:solidFill>
                <a:latin typeface="Chalkboard"/>
              </a:rPr>
              <a:t>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A6FFF-AECE-43DC-9BF7-2FA2D55E2735}"/>
              </a:ext>
            </a:extLst>
          </p:cNvPr>
          <p:cNvSpPr txBox="1"/>
          <p:nvPr/>
        </p:nvSpPr>
        <p:spPr>
          <a:xfrm>
            <a:off x="1225118" y="1695635"/>
            <a:ext cx="96233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0202"/>
                </a:solidFill>
                <a:latin typeface="Chalkboard"/>
              </a:rPr>
              <a:t>Christmas performance will be an EYFS only performance – sing and share </a:t>
            </a:r>
          </a:p>
          <a:p>
            <a:endParaRPr lang="en-GB" sz="2800" dirty="0">
              <a:solidFill>
                <a:srgbClr val="020202"/>
              </a:solidFill>
              <a:latin typeface="Chalkboar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0202"/>
                </a:solidFill>
                <a:latin typeface="Chalkboard"/>
              </a:rPr>
              <a:t>Trip -  to Waddesdon in the Spring Term</a:t>
            </a:r>
          </a:p>
          <a:p>
            <a:endParaRPr lang="en-GB" sz="2800" dirty="0">
              <a:solidFill>
                <a:srgbClr val="020202"/>
              </a:solidFill>
              <a:latin typeface="Chalkboar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0202"/>
                </a:solidFill>
                <a:latin typeface="Chalkboard"/>
              </a:rPr>
              <a:t>Summer Term trip will also be organised later in the year and you will be informed in plenty of time. (This year, we went to </a:t>
            </a:r>
            <a:r>
              <a:rPr lang="en-GB" sz="2800" dirty="0" err="1">
                <a:solidFill>
                  <a:srgbClr val="020202"/>
                </a:solidFill>
                <a:latin typeface="Chalkboard"/>
              </a:rPr>
              <a:t>Hogshaw</a:t>
            </a:r>
            <a:r>
              <a:rPr lang="en-GB" sz="2800" dirty="0">
                <a:solidFill>
                  <a:srgbClr val="020202"/>
                </a:solidFill>
                <a:latin typeface="Chalkboard"/>
              </a:rPr>
              <a:t> Farm)</a:t>
            </a:r>
          </a:p>
        </p:txBody>
      </p:sp>
    </p:spTree>
    <p:extLst>
      <p:ext uri="{BB962C8B-B14F-4D97-AF65-F5344CB8AC3E}">
        <p14:creationId xmlns:p14="http://schemas.microsoft.com/office/powerpoint/2010/main" val="342511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395" y="-312280"/>
            <a:ext cx="3692767" cy="1350774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020202"/>
                </a:solidFill>
                <a:latin typeface="Chalkboard" panose="03050602040202020205" pitchFamily="66" charset="77"/>
              </a:rPr>
              <a:t>Uniform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2908A-EEA8-4614-BEFF-A5CF5110F22F}"/>
              </a:ext>
            </a:extLst>
          </p:cNvPr>
          <p:cNvSpPr txBox="1"/>
          <p:nvPr/>
        </p:nvSpPr>
        <p:spPr>
          <a:xfrm>
            <a:off x="1851950" y="1038494"/>
            <a:ext cx="11550633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20202"/>
                </a:solidFill>
                <a:latin typeface="Chalkboard" panose="03050602040202020205" pitchFamily="66" charset="77"/>
              </a:rPr>
              <a:t>Red sweatshirt or cardigan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20202"/>
                </a:solidFill>
                <a:latin typeface="Chalkboard" panose="03050602040202020205" pitchFamily="66" charset="77"/>
              </a:rPr>
              <a:t>Plain white polo shirt or plain white blouse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20202"/>
                </a:solidFill>
                <a:latin typeface="Chalkboard" panose="03050602040202020205" pitchFamily="66" charset="77"/>
              </a:rPr>
              <a:t>Grey skirt/pinafore/trousers - no track suits or jeans, no jersey or legging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20202"/>
                </a:solidFill>
                <a:latin typeface="Chalkboard" panose="03050602040202020205" pitchFamily="66" charset="77"/>
              </a:rPr>
              <a:t>Grey or black short socks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20202"/>
                </a:solidFill>
                <a:latin typeface="Chalkboard" panose="03050602040202020205" pitchFamily="66" charset="77"/>
              </a:rPr>
              <a:t>White long socks or red or grey tights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20202"/>
                </a:solidFill>
                <a:latin typeface="Chalkboard" panose="03050602040202020205" pitchFamily="66" charset="77"/>
              </a:rPr>
              <a:t>Black leather school shoes – no trainers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20202"/>
                </a:solidFill>
                <a:latin typeface="Chalkboard" panose="03050602040202020205" pitchFamily="66" charset="77"/>
              </a:rPr>
              <a:t>Summer – Red and white gingham dress/Grey shorts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20202"/>
                </a:solidFill>
                <a:latin typeface="Chalkboard" panose="03050602040202020205" pitchFamily="66" charset="77"/>
              </a:rPr>
              <a:t>Bookbag – no backpacks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20202"/>
                </a:solidFill>
                <a:latin typeface="Chalkboard" panose="03050602040202020205" pitchFamily="66" charset="77"/>
              </a:rPr>
              <a:t>Forest School kit – waterproof trousers, jacket and wellies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20202"/>
                </a:solidFill>
                <a:latin typeface="Chalkboard" panose="03050602040202020205" pitchFamily="66" charset="77"/>
              </a:rPr>
              <a:t>PE kit – red T-shirt, black shorts and trainers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20202"/>
              </a:solidFill>
              <a:latin typeface="Chalkboard" panose="03050602040202020205" pitchFamily="66" charset="77"/>
            </a:endParaRPr>
          </a:p>
          <a:p>
            <a:r>
              <a:rPr lang="en-GB" sz="2000" dirty="0">
                <a:solidFill>
                  <a:srgbClr val="020202"/>
                </a:solidFill>
                <a:latin typeface="Chalkboard" panose="03050602040202020205" pitchFamily="66" charset="77"/>
              </a:rPr>
              <a:t>							</a:t>
            </a:r>
          </a:p>
          <a:p>
            <a:endParaRPr lang="en-GB" sz="2000" dirty="0">
              <a:solidFill>
                <a:srgbClr val="020202"/>
              </a:solidFill>
              <a:latin typeface="Chalkboard" panose="03050602040202020205" pitchFamily="66" charset="77"/>
            </a:endParaRPr>
          </a:p>
          <a:p>
            <a:endParaRPr lang="en-GB" sz="2000" dirty="0">
              <a:solidFill>
                <a:srgbClr val="020202"/>
              </a:solidFill>
              <a:latin typeface="Chalkboard" panose="03050602040202020205" pitchFamily="66" charset="77"/>
            </a:endParaRPr>
          </a:p>
          <a:p>
            <a:r>
              <a:rPr lang="en-GB" sz="2000" dirty="0">
                <a:solidFill>
                  <a:srgbClr val="020202"/>
                </a:solidFill>
                <a:latin typeface="Chalkboard" panose="03050602040202020205" pitchFamily="66" charset="77"/>
              </a:rPr>
              <a:t>							See website for full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6DE10-B0FB-421E-8779-FCFF752AA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8" y="363107"/>
            <a:ext cx="994775" cy="103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06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7159-D99E-41DE-9597-2CE5810E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399784"/>
            <a:ext cx="9372600" cy="1200416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020202"/>
                </a:solidFill>
                <a:latin typeface="Chalkboard" panose="03050602040202020205" pitchFamily="66" charset="77"/>
              </a:rPr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1DDBE-EECB-4253-8159-D046E6B01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We provide a snack – we sometimes make it and are supplied with fruit</a:t>
            </a:r>
          </a:p>
          <a:p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Water bottles will be needed every day</a:t>
            </a:r>
          </a:p>
          <a:p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Hot lunches are provided for free until children move into Key Stage 2 (at </a:t>
            </a:r>
            <a:r>
              <a:rPr lang="en-GB" sz="2800" dirty="0" err="1">
                <a:solidFill>
                  <a:srgbClr val="020202"/>
                </a:solidFill>
                <a:latin typeface="Chalkboard" panose="03050602040202020205" pitchFamily="66" charset="77"/>
              </a:rPr>
              <a:t>Gawcott</a:t>
            </a:r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)</a:t>
            </a:r>
          </a:p>
          <a:p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Order in good time and if you don’t have access to tech, see Mrs Hall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1A533-3A57-4860-ACBB-C74A06F06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8" y="363107"/>
            <a:ext cx="994775" cy="103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92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9965-BD94-4975-BC52-049926FC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121" y="280634"/>
            <a:ext cx="9372600" cy="1200416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020202"/>
                </a:solidFill>
                <a:latin typeface="Chalkboard" panose="03050602040202020205" pitchFamily="66" charset="77"/>
              </a:rPr>
              <a:t>My top tips…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0CB9-217D-42E8-82B9-DAB8B970C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2" y="1600200"/>
            <a:ext cx="9693055" cy="41148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Good routines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Read lots of stories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Transitional object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Name everything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Ensure children are able to use the toilet independently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Go to the website for information and sync the school calendar!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Try not to worry and enjoy the summer!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dirty="0"/>
          </a:p>
          <a:p>
            <a:pPr>
              <a:buFont typeface="Arial" panose="020B0604020202020204" pitchFamily="34" charset="0"/>
              <a:buChar char="•"/>
            </a:pPr>
            <a:endParaRPr lang="en-GB" sz="3200" dirty="0"/>
          </a:p>
          <a:p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3A81A-7577-4854-8913-5C1C4741A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392" y="445580"/>
            <a:ext cx="994775" cy="103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69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228" y="2095130"/>
            <a:ext cx="9372600" cy="1581308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solidFill>
                  <a:schemeClr val="tx2"/>
                </a:solidFill>
                <a:latin typeface="Chalkboard" panose="03050602040202020205" pitchFamily="66" charset="77"/>
              </a:rPr>
              <a:t>Any Questions?</a:t>
            </a:r>
            <a:endParaRPr lang="en-GB" sz="9600" dirty="0">
              <a:latin typeface="Chalkboard" panose="03050602040202020205" pitchFamily="66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88434-328C-7840-8A8F-4C923592F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9" y="271960"/>
            <a:ext cx="994775" cy="103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33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620" y="1429555"/>
            <a:ext cx="8963695" cy="413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AutoShape 2" descr="Image result for thank you for attendi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23" y="1858638"/>
            <a:ext cx="7000435" cy="4641111"/>
          </a:xfrm>
          <a:prstGeom prst="rect">
            <a:avLst/>
          </a:prstGeom>
          <a:effectLst>
            <a:softEdge rad="495300"/>
          </a:effectLst>
        </p:spPr>
      </p:pic>
      <p:sp>
        <p:nvSpPr>
          <p:cNvPr id="5" name="TextBox 4"/>
          <p:cNvSpPr txBox="1"/>
          <p:nvPr/>
        </p:nvSpPr>
        <p:spPr>
          <a:xfrm>
            <a:off x="3090305" y="1233307"/>
            <a:ext cx="6370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tx2"/>
                </a:solidFill>
                <a:latin typeface="Chalkboard" panose="03050602040202020205" pitchFamily="66" charset="77"/>
              </a:rPr>
              <a:t>Thank you for coming!</a:t>
            </a:r>
            <a:endParaRPr lang="en-GB" dirty="0">
              <a:latin typeface="Chalkboard" panose="03050602040202020205" pitchFamily="66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29E8C-6987-D84B-A792-92B402906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93128"/>
            <a:ext cx="994775" cy="103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204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187" y="456951"/>
            <a:ext cx="1183256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tx2"/>
                </a:solidFill>
                <a:latin typeface="Letter-join Plus 8" panose="02000505000000020003" pitchFamily="50" charset="0"/>
              </a:rPr>
              <a:t>	</a:t>
            </a:r>
          </a:p>
          <a:p>
            <a:endParaRPr lang="en-GB" sz="4800" dirty="0">
              <a:solidFill>
                <a:schemeClr val="tx2"/>
              </a:solidFill>
              <a:latin typeface="Letter-join Plus 8" panose="02000505000000020003" pitchFamily="50" charset="0"/>
            </a:endParaRPr>
          </a:p>
          <a:p>
            <a:r>
              <a:rPr lang="en-GB" sz="4800" dirty="0">
                <a:solidFill>
                  <a:schemeClr val="tx2"/>
                </a:solidFill>
                <a:latin typeface="Chalkboard" panose="03050602040202020205" pitchFamily="66" charset="77"/>
              </a:rPr>
              <a:t>Contact details </a:t>
            </a:r>
          </a:p>
          <a:p>
            <a:endParaRPr lang="en-GB" dirty="0">
              <a:solidFill>
                <a:schemeClr val="tx2"/>
              </a:solidFill>
              <a:latin typeface="Chalkboard" panose="03050602040202020205" pitchFamily="66" charset="77"/>
            </a:endParaRPr>
          </a:p>
          <a:p>
            <a:r>
              <a:rPr lang="en-GB" sz="3600" dirty="0">
                <a:solidFill>
                  <a:srgbClr val="020202"/>
                </a:solidFill>
                <a:latin typeface="Chalkboard" panose="03050602040202020205" pitchFamily="66" charset="77"/>
              </a:rPr>
              <a:t>Jo Hall </a:t>
            </a:r>
            <a:r>
              <a:rPr lang="en-GB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Chalkboard" panose="03050602040202020205" pitchFamily="66" charset="77"/>
              </a:rPr>
              <a:t>- admin@roundwood.bucks.sch.uk</a:t>
            </a:r>
          </a:p>
          <a:p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  <a:latin typeface="Chalkboard" panose="03050602040202020205" pitchFamily="66" charset="77"/>
            </a:endParaRPr>
          </a:p>
          <a:p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  <a:latin typeface="Letter-join Plus 8" panose="02000505000000020003" pitchFamily="50" charset="0"/>
            </a:endParaRPr>
          </a:p>
          <a:p>
            <a:endParaRPr lang="en-GB" sz="3600" dirty="0">
              <a:solidFill>
                <a:schemeClr val="tx2">
                  <a:lumMod val="75000"/>
                  <a:lumOff val="25000"/>
                </a:schemeClr>
              </a:solidFill>
              <a:latin typeface="Letter-join Plus 8" panose="02000505000000020003" pitchFamily="50" charset="0"/>
            </a:endParaRPr>
          </a:p>
          <a:p>
            <a:endParaRPr lang="en-GB" sz="2800" dirty="0">
              <a:solidFill>
                <a:schemeClr val="tx2"/>
              </a:solidFill>
              <a:latin typeface="Letter-join Plus 8" panose="02000505000000020003" pitchFamily="50" charset="0"/>
            </a:endParaRPr>
          </a:p>
          <a:p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4EC44-95A8-442F-A5A8-609BD6DEA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8" y="363107"/>
            <a:ext cx="994775" cy="103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71017" y="551289"/>
            <a:ext cx="1089177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20202"/>
                </a:solidFill>
                <a:latin typeface="Chalkboard" panose="03050602040202020205" pitchFamily="66" charset="77"/>
              </a:rPr>
              <a:t>Introductions</a:t>
            </a:r>
          </a:p>
          <a:p>
            <a:endParaRPr lang="en-GB" sz="3200" b="1" u="sng" dirty="0">
              <a:solidFill>
                <a:srgbClr val="020202"/>
              </a:solidFill>
              <a:latin typeface="Chalkboard" panose="03050602040202020205" pitchFamily="66" charset="77"/>
            </a:endParaRPr>
          </a:p>
          <a:p>
            <a:r>
              <a:rPr lang="en-GB" sz="3200" b="1" dirty="0">
                <a:solidFill>
                  <a:srgbClr val="020202"/>
                </a:solidFill>
                <a:latin typeface="Chalkboard" panose="03050602040202020205" pitchFamily="66" charset="77"/>
              </a:rPr>
              <a:t>Headteacher </a:t>
            </a: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– Mrs Handley</a:t>
            </a:r>
          </a:p>
          <a:p>
            <a:r>
              <a:rPr lang="en-GB" sz="3200" b="1" dirty="0">
                <a:solidFill>
                  <a:srgbClr val="020202"/>
                </a:solidFill>
                <a:latin typeface="Chalkboard" panose="03050602040202020205" pitchFamily="66" charset="77"/>
              </a:rPr>
              <a:t>Deputy Headteacher </a:t>
            </a: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– Mrs Clarke</a:t>
            </a:r>
          </a:p>
          <a:p>
            <a:endParaRPr lang="en-GB" sz="3200" dirty="0">
              <a:solidFill>
                <a:srgbClr val="020202"/>
              </a:solidFill>
              <a:latin typeface="Chalkboard" panose="03050602040202020205" pitchFamily="66" charset="77"/>
            </a:endParaRPr>
          </a:p>
          <a:p>
            <a:r>
              <a:rPr lang="en-GB" sz="3200" b="1" dirty="0">
                <a:solidFill>
                  <a:srgbClr val="020202"/>
                </a:solidFill>
                <a:latin typeface="Chalkboard" panose="03050602040202020205" pitchFamily="66" charset="77"/>
              </a:rPr>
              <a:t>Practitioners</a:t>
            </a: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 – Miss Hicks, Miss Connell, Mrs Nichols </a:t>
            </a:r>
          </a:p>
          <a:p>
            <a:endParaRPr lang="en-GB" sz="3200" dirty="0">
              <a:solidFill>
                <a:srgbClr val="020202"/>
              </a:solidFill>
              <a:latin typeface="Chalkboard" panose="03050602040202020205" pitchFamily="66" charset="77"/>
            </a:endParaRPr>
          </a:p>
          <a:p>
            <a:r>
              <a:rPr lang="en-GB" sz="3200" b="1" dirty="0">
                <a:solidFill>
                  <a:srgbClr val="020202"/>
                </a:solidFill>
                <a:latin typeface="Chalkboard" panose="03050602040202020205" pitchFamily="66" charset="77"/>
              </a:rPr>
              <a:t>School Administrator </a:t>
            </a: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– Mrs Hall</a:t>
            </a:r>
          </a:p>
          <a:p>
            <a:endParaRPr lang="en-GB" sz="3200" dirty="0">
              <a:solidFill>
                <a:srgbClr val="020202"/>
              </a:solidFill>
              <a:latin typeface="Chalkboard" panose="03050602040202020205" pitchFamily="66" charset="77"/>
            </a:endParaRPr>
          </a:p>
          <a:p>
            <a:r>
              <a:rPr lang="en-GB" sz="3200" b="1" dirty="0">
                <a:solidFill>
                  <a:srgbClr val="020202"/>
                </a:solidFill>
                <a:latin typeface="Chalkboard" panose="03050602040202020205" pitchFamily="66" charset="77"/>
              </a:rPr>
              <a:t>Uniform Representative </a:t>
            </a: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– Maria – Rio Workwear</a:t>
            </a:r>
          </a:p>
          <a:p>
            <a:r>
              <a:rPr lang="en-GB" sz="3200" b="1" dirty="0">
                <a:solidFill>
                  <a:srgbClr val="020202"/>
                </a:solidFill>
                <a:latin typeface="Chalkboard" panose="03050602040202020205" pitchFamily="66" charset="77"/>
              </a:rPr>
              <a:t>Sports 4 All – </a:t>
            </a: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Joe Merry </a:t>
            </a:r>
            <a:endParaRPr lang="en-GB" sz="3200" b="1" dirty="0">
              <a:solidFill>
                <a:srgbClr val="020202"/>
              </a:solidFill>
              <a:latin typeface="Chalkboard" panose="03050602040202020205" pitchFamily="66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8834A-61C6-4077-BBD1-DC289ED57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82" y="335665"/>
            <a:ext cx="1533269" cy="1595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34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9965-BD94-4975-BC52-049926FC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121" y="280634"/>
            <a:ext cx="9372600" cy="1200416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020202"/>
                </a:solidFill>
                <a:latin typeface="Chalkboard" panose="03050602040202020205" pitchFamily="66" charset="77"/>
              </a:rPr>
              <a:t>Starting School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0CB9-217D-42E8-82B9-DAB8B970C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Line up on the playground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Leave their named belongings in basket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Try to make drop off as swift as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Provide some spare clothes (toileting accidents when they start school are very normal)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Bring in a photo from their summer holidays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Transition Book – if you haven’t sent it back already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3A81A-7577-4854-8913-5C1C4741A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8" y="363107"/>
            <a:ext cx="994775" cy="103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47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B75E-C26E-49B7-9451-56EC70B9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2" y="189053"/>
            <a:ext cx="8432498" cy="601884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020202"/>
                </a:solidFill>
                <a:latin typeface="Chalkboard" panose="03050602040202020205" pitchFamily="66" charset="77"/>
              </a:rPr>
              <a:t>Early Learning Goals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186D19-1FD3-654A-BCF3-51DC28415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13514" r="13097" b="2345"/>
          <a:stretch/>
        </p:blipFill>
        <p:spPr>
          <a:xfrm>
            <a:off x="3694630" y="1224523"/>
            <a:ext cx="7765367" cy="5444197"/>
          </a:xfrm>
          <a:ln w="38100">
            <a:solidFill>
              <a:schemeClr val="tx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CB6FA3-F7C6-9B49-99CA-6CD9121154C7}"/>
              </a:ext>
            </a:extLst>
          </p:cNvPr>
          <p:cNvSpPr txBox="1"/>
          <p:nvPr/>
        </p:nvSpPr>
        <p:spPr>
          <a:xfrm>
            <a:off x="127321" y="1010854"/>
            <a:ext cx="30557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Chalkboard" panose="03050602040202020205" pitchFamily="66" charset="77"/>
              </a:rPr>
              <a:t>Communication and Language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  <a:latin typeface="Chalkboard" panose="03050602040202020205" pitchFamily="66" charset="77"/>
              </a:rPr>
              <a:t>Personal, Social and Emotional Development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2"/>
                </a:solidFill>
                <a:latin typeface="Chalkboard" panose="03050602040202020205" pitchFamily="66" charset="77"/>
              </a:rPr>
              <a:t>Physical Development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2"/>
                </a:solidFill>
                <a:latin typeface="Chalkboard" panose="03050602040202020205" pitchFamily="66" charset="77"/>
              </a:rPr>
              <a:t>Literacy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2"/>
                </a:solidFill>
                <a:latin typeface="Chalkboard" panose="03050602040202020205" pitchFamily="66" charset="77"/>
              </a:rPr>
              <a:t>Mathematics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2"/>
                </a:solidFill>
                <a:latin typeface="Chalkboard" panose="03050602040202020205" pitchFamily="66" charset="77"/>
              </a:rPr>
              <a:t>Understanding the World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2"/>
                </a:solidFill>
                <a:latin typeface="Chalkboard" panose="03050602040202020205" pitchFamily="66" charset="77"/>
              </a:rPr>
              <a:t>Expressive Arts and Design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FC95D2-D706-504A-9564-FC522008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10" y="189053"/>
            <a:ext cx="994775" cy="103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67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2374D-8046-4DA9-87BC-7219020A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45" y="2350284"/>
            <a:ext cx="4128117" cy="1200416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The EYFS Curriculum </a:t>
            </a:r>
            <a:b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</a:br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at </a:t>
            </a:r>
            <a:b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</a:br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Roundwood Primary School</a:t>
            </a:r>
            <a:endParaRPr lang="en-GB" sz="3600" dirty="0">
              <a:solidFill>
                <a:srgbClr val="020202"/>
              </a:solidFill>
              <a:latin typeface="Chalkboard" panose="03050602040202020205" pitchFamily="66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47795B-89BD-4B0E-8A7B-8E288BCE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t="1699" r="4485" b="3407"/>
          <a:stretch/>
        </p:blipFill>
        <p:spPr>
          <a:xfrm>
            <a:off x="5472332" y="520505"/>
            <a:ext cx="4262511" cy="576775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19179F-3BE8-470F-9CA8-6ED1D2EA0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52" y="417250"/>
            <a:ext cx="994775" cy="103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7A373A-D2F7-49FF-AFDB-5679D3AEE1BB}"/>
              </a:ext>
            </a:extLst>
          </p:cNvPr>
          <p:cNvSpPr txBox="1"/>
          <p:nvPr/>
        </p:nvSpPr>
        <p:spPr>
          <a:xfrm>
            <a:off x="976897" y="35507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halkboard" panose="03050602040202020205"/>
              </a:rPr>
              <a:t>Bespoke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halkboard" panose="03050602040202020205"/>
              </a:rPr>
              <a:t>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halkboard" panose="03050602040202020205"/>
              </a:rPr>
              <a:t>Tapestry </a:t>
            </a:r>
          </a:p>
        </p:txBody>
      </p:sp>
    </p:spTree>
    <p:extLst>
      <p:ext uri="{BB962C8B-B14F-4D97-AF65-F5344CB8AC3E}">
        <p14:creationId xmlns:p14="http://schemas.microsoft.com/office/powerpoint/2010/main" val="166481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2374D-8046-4DA9-87BC-7219020A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38" y="2311514"/>
            <a:ext cx="4128117" cy="1200416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The EYFS Curriculum </a:t>
            </a:r>
            <a:b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</a:br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at </a:t>
            </a:r>
            <a:b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</a:br>
            <a:r>
              <a:rPr lang="en-GB" sz="2800" dirty="0">
                <a:solidFill>
                  <a:srgbClr val="020202"/>
                </a:solidFill>
                <a:latin typeface="Chalkboard" panose="03050602040202020205" pitchFamily="66" charset="77"/>
              </a:rPr>
              <a:t>Roundwood Primary School</a:t>
            </a:r>
            <a:endParaRPr lang="en-GB" sz="3600" dirty="0">
              <a:solidFill>
                <a:srgbClr val="020202"/>
              </a:solidFill>
              <a:latin typeface="Chalkboard" panose="03050602040202020205" pitchFamily="66" charset="77"/>
            </a:endParaRPr>
          </a:p>
        </p:txBody>
      </p:sp>
      <p:pic>
        <p:nvPicPr>
          <p:cNvPr id="2060" name="Picture 12" descr="Bug Club Family">
            <a:extLst>
              <a:ext uri="{FF2B5EF4-FFF2-40B4-BE49-F238E27FC236}">
                <a16:creationId xmlns:a16="http://schemas.microsoft.com/office/drawing/2014/main" id="{972A0A06-B949-4CE4-A43F-568832B7C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9" r="18294"/>
          <a:stretch/>
        </p:blipFill>
        <p:spPr bwMode="auto">
          <a:xfrm>
            <a:off x="5012355" y="363107"/>
            <a:ext cx="2931333" cy="272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3F740D-292B-47B1-94C8-BC6CE9FA5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8" y="363107"/>
            <a:ext cx="994775" cy="103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5B32D6-D992-4242-A044-3CAE85A80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672" y="2507440"/>
            <a:ext cx="2978960" cy="297896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5796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444" y="1735316"/>
            <a:ext cx="11054548" cy="3705784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GB" sz="2800" dirty="0">
                <a:solidFill>
                  <a:schemeClr val="tx2"/>
                </a:solidFill>
                <a:latin typeface="Letter-join Plus 8" panose="02000505000000020003" pitchFamily="50" charset="0"/>
              </a:rPr>
            </a:br>
            <a:br>
              <a:rPr lang="en-GB" sz="2800" dirty="0">
                <a:solidFill>
                  <a:schemeClr val="tx2"/>
                </a:solidFill>
                <a:latin typeface="Letter-join Plus 8" panose="02000505000000020003" pitchFamily="50" charset="0"/>
              </a:rPr>
            </a:br>
            <a:endParaRPr lang="en-US" sz="2800" dirty="0">
              <a:solidFill>
                <a:schemeClr val="tx2"/>
              </a:solidFill>
              <a:latin typeface="Letter-join Plus 8" panose="02000505000000020003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11A56-79AE-487F-AF31-D1471A489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398" y="2435222"/>
            <a:ext cx="3778127" cy="48472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20202"/>
                </a:solidFill>
                <a:latin typeface="Chalkboard" panose="03050602040202020205" pitchFamily="66" charset="77"/>
              </a:rPr>
              <a:t>Example Timetable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05CE8-E33C-473B-B9C4-98AEA1F98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8" y="363107"/>
            <a:ext cx="994775" cy="103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B16E05-0C8F-493A-9F47-C06F89C9C3F5}"/>
              </a:ext>
            </a:extLst>
          </p:cNvPr>
          <p:cNvSpPr txBox="1"/>
          <p:nvPr/>
        </p:nvSpPr>
        <p:spPr>
          <a:xfrm>
            <a:off x="3971925" y="1651247"/>
            <a:ext cx="6810375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halkboard" panose="03050602040202020205"/>
              </a:rPr>
              <a:t>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halkboard" panose="03050602040202020205"/>
              </a:rPr>
              <a:t>Phonics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halkboard" panose="03050602040202020205"/>
              </a:rPr>
              <a:t>Snack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halkboard" panose="03050602040202020205"/>
              </a:rPr>
              <a:t>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halkboard" panose="03050602040202020205"/>
              </a:rPr>
              <a:t>Maths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halkboard" panose="03050602040202020205"/>
              </a:rPr>
              <a:t>Lunch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halkboard" panose="03050602040202020205"/>
              </a:rPr>
              <a:t>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halkboard" panose="03050602040202020205"/>
              </a:rPr>
              <a:t>Continuous Provision – open ended overarching aims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4252405"/>
            <a:ext cx="9372600" cy="47939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40" y="664367"/>
            <a:ext cx="4147598" cy="829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2D336E-2054-4145-8CFE-ADA7EF0B80A1}"/>
              </a:ext>
            </a:extLst>
          </p:cNvPr>
          <p:cNvSpPr txBox="1"/>
          <p:nvPr/>
        </p:nvSpPr>
        <p:spPr>
          <a:xfrm>
            <a:off x="1562470" y="1651247"/>
            <a:ext cx="921983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20202"/>
                </a:solidFill>
                <a:latin typeface="Chalkboard" panose="03050602040202020205" pitchFamily="66" charset="77"/>
              </a:rPr>
              <a:t>Secure online portal we use for sharing learning intentions, outcomes and celebrations throughout EYFS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20202"/>
                </a:solidFill>
                <a:latin typeface="Chalkboard" panose="03050602040202020205" pitchFamily="66" charset="77"/>
              </a:rPr>
              <a:t>App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20202"/>
                </a:solidFill>
                <a:latin typeface="Chalkboard" panose="03050602040202020205" pitchFamily="66" charset="77"/>
              </a:rPr>
              <a:t>Updates you via email of new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20202"/>
                </a:solidFill>
                <a:latin typeface="Chalkboard" panose="03050602040202020205" pitchFamily="66" charset="77"/>
              </a:rPr>
              <a:t>You can upload your own observations – children love it when this happens!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20202"/>
                </a:solidFill>
                <a:latin typeface="Chalkboard" panose="03050602040202020205" pitchFamily="66" charset="77"/>
              </a:rPr>
              <a:t>You can have more than one parent per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20202"/>
                </a:solidFill>
                <a:latin typeface="Chalkboard" panose="03050602040202020205" pitchFamily="66" charset="77"/>
              </a:rPr>
              <a:t>If you currently have an account it can be transferred to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20202"/>
                </a:solidFill>
                <a:latin typeface="Chalkboard" panose="03050602040202020205" pitchFamily="66" charset="77"/>
              </a:rPr>
              <a:t>Self-help tutorials for parents online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16A4F-D206-433A-B88E-38B7C3CF2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8" y="363107"/>
            <a:ext cx="994775" cy="1035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53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AEF0CE-5131-4F3E-894A-149AF546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9" y="490248"/>
            <a:ext cx="4147598" cy="829520"/>
          </a:xfrm>
          <a:prstGeom prst="rect">
            <a:avLst/>
          </a:prstGeom>
        </p:spPr>
      </p:pic>
      <p:pic>
        <p:nvPicPr>
          <p:cNvPr id="6146" name="Picture 2" descr="Screenshot 2022-06-22 at 20.08.44.png">
            <a:extLst>
              <a:ext uri="{FF2B5EF4-FFF2-40B4-BE49-F238E27FC236}">
                <a16:creationId xmlns:a16="http://schemas.microsoft.com/office/drawing/2014/main" id="{3325B79A-839D-4A8E-87F5-DC98B45F32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"/>
          <a:stretch/>
        </p:blipFill>
        <p:spPr bwMode="auto">
          <a:xfrm>
            <a:off x="5770485" y="226249"/>
            <a:ext cx="5497737" cy="6418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43793-9AC4-48AB-9AFE-B16B18350D88}"/>
              </a:ext>
            </a:extLst>
          </p:cNvPr>
          <p:cNvSpPr txBox="1"/>
          <p:nvPr/>
        </p:nvSpPr>
        <p:spPr>
          <a:xfrm>
            <a:off x="958788" y="2183907"/>
            <a:ext cx="390617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20202"/>
                </a:solidFill>
                <a:latin typeface="Chalkboard" panose="03050602040202020205" pitchFamily="66" charset="77"/>
              </a:rPr>
              <a:t>Learning Outcomes…</a:t>
            </a:r>
          </a:p>
        </p:txBody>
      </p:sp>
    </p:spTree>
    <p:extLst>
      <p:ext uri="{BB962C8B-B14F-4D97-AF65-F5344CB8AC3E}">
        <p14:creationId xmlns:p14="http://schemas.microsoft.com/office/powerpoint/2010/main" val="2567974705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0</TotalTime>
  <Words>545</Words>
  <Application>Microsoft Office PowerPoint</Application>
  <PresentationFormat>Widescreen</PresentationFormat>
  <Paragraphs>104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Chalkboard</vt:lpstr>
      <vt:lpstr>Euphemia</vt:lpstr>
      <vt:lpstr>Letter-join Plus 8</vt:lpstr>
      <vt:lpstr>Wingdings</vt:lpstr>
      <vt:lpstr>Children Happy 16x9</vt:lpstr>
      <vt:lpstr>Welcome</vt:lpstr>
      <vt:lpstr>PowerPoint Presentation</vt:lpstr>
      <vt:lpstr>Starting School </vt:lpstr>
      <vt:lpstr>Early Learning Goals</vt:lpstr>
      <vt:lpstr>The EYFS Curriculum  at  Roundwood Primary School</vt:lpstr>
      <vt:lpstr>The EYFS Curriculum  at  Roundwood Primary School</vt:lpstr>
      <vt:lpstr>  </vt:lpstr>
      <vt:lpstr>    </vt:lpstr>
      <vt:lpstr>PowerPoint Presentation</vt:lpstr>
      <vt:lpstr>September…</vt:lpstr>
      <vt:lpstr>Events</vt:lpstr>
      <vt:lpstr>Uniform</vt:lpstr>
      <vt:lpstr>Food</vt:lpstr>
      <vt:lpstr>My top tips… </vt:lpstr>
      <vt:lpstr>Any Questions?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2016-06-07T17:53:22Z</dcterms:created>
  <dcterms:modified xsi:type="dcterms:W3CDTF">2025-07-02T08:50:41Z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